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Lst>
  <p:sldSz cy="5143500" cx="9144000"/>
  <p:notesSz cx="6858000" cy="9144000"/>
  <p:embeddedFontLst>
    <p:embeddedFont>
      <p:font typeface="Roboto"/>
      <p:regular r:id="rId23"/>
      <p:bold r:id="rId24"/>
      <p:italic r:id="rId25"/>
      <p:boldItalic r:id="rId26"/>
    </p:embeddedFont>
    <p:embeddedFont>
      <p:font typeface="Roboto Medium"/>
      <p:regular r:id="rId27"/>
      <p:bold r:id="rId28"/>
      <p:italic r:id="rId29"/>
      <p:boldItalic r:id="rId30"/>
    </p:embeddedFont>
    <p:embeddedFont>
      <p:font typeface="Playfair Display"/>
      <p:regular r:id="rId31"/>
      <p:bold r:id="rId32"/>
      <p:italic r:id="rId33"/>
      <p:boldItalic r:id="rId34"/>
    </p:embeddedFont>
    <p:embeddedFont>
      <p:font typeface="Montserrat"/>
      <p:regular r:id="rId35"/>
      <p:bold r:id="rId36"/>
      <p:italic r:id="rId37"/>
      <p:boldItalic r:id="rId38"/>
    </p:embeddedFont>
    <p:embeddedFont>
      <p:font typeface="Oswald"/>
      <p:regular r:id="rId39"/>
      <p:bold r:id="rId4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Oswald-bold.fntdata"/><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font" Target="fonts/Roboto-bold.fntdata"/><Relationship Id="rId23" Type="http://schemas.openxmlformats.org/officeDocument/2006/relationships/font" Target="fonts/Roboto-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Roboto-boldItalic.fntdata"/><Relationship Id="rId25" Type="http://schemas.openxmlformats.org/officeDocument/2006/relationships/font" Target="fonts/Roboto-italic.fntdata"/><Relationship Id="rId28" Type="http://schemas.openxmlformats.org/officeDocument/2006/relationships/font" Target="fonts/RobotoMedium-bold.fntdata"/><Relationship Id="rId27" Type="http://schemas.openxmlformats.org/officeDocument/2006/relationships/font" Target="fonts/RobotoMedium-regular.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RobotoMedium-italic.fntdata"/><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PlayfairDisplay-regular.fntdata"/><Relationship Id="rId30" Type="http://schemas.openxmlformats.org/officeDocument/2006/relationships/font" Target="fonts/RobotoMedium-boldItalic.fntdata"/><Relationship Id="rId11" Type="http://schemas.openxmlformats.org/officeDocument/2006/relationships/slide" Target="slides/slide6.xml"/><Relationship Id="rId33" Type="http://schemas.openxmlformats.org/officeDocument/2006/relationships/font" Target="fonts/PlayfairDisplay-italic.fntdata"/><Relationship Id="rId10" Type="http://schemas.openxmlformats.org/officeDocument/2006/relationships/slide" Target="slides/slide5.xml"/><Relationship Id="rId32" Type="http://schemas.openxmlformats.org/officeDocument/2006/relationships/font" Target="fonts/PlayfairDisplay-bold.fntdata"/><Relationship Id="rId13" Type="http://schemas.openxmlformats.org/officeDocument/2006/relationships/slide" Target="slides/slide8.xml"/><Relationship Id="rId35" Type="http://schemas.openxmlformats.org/officeDocument/2006/relationships/font" Target="fonts/Montserrat-regular.fntdata"/><Relationship Id="rId12" Type="http://schemas.openxmlformats.org/officeDocument/2006/relationships/slide" Target="slides/slide7.xml"/><Relationship Id="rId34" Type="http://schemas.openxmlformats.org/officeDocument/2006/relationships/font" Target="fonts/PlayfairDisplay-boldItalic.fntdata"/><Relationship Id="rId15" Type="http://schemas.openxmlformats.org/officeDocument/2006/relationships/slide" Target="slides/slide10.xml"/><Relationship Id="rId37" Type="http://schemas.openxmlformats.org/officeDocument/2006/relationships/font" Target="fonts/Montserrat-italic.fntdata"/><Relationship Id="rId14" Type="http://schemas.openxmlformats.org/officeDocument/2006/relationships/slide" Target="slides/slide9.xml"/><Relationship Id="rId36" Type="http://schemas.openxmlformats.org/officeDocument/2006/relationships/font" Target="fonts/Montserrat-bold.fntdata"/><Relationship Id="rId17" Type="http://schemas.openxmlformats.org/officeDocument/2006/relationships/slide" Target="slides/slide12.xml"/><Relationship Id="rId39" Type="http://schemas.openxmlformats.org/officeDocument/2006/relationships/font" Target="fonts/Oswald-regular.fntdata"/><Relationship Id="rId16" Type="http://schemas.openxmlformats.org/officeDocument/2006/relationships/slide" Target="slides/slide11.xml"/><Relationship Id="rId38" Type="http://schemas.openxmlformats.org/officeDocument/2006/relationships/font" Target="fonts/Montserrat-boldItalic.fntdata"/><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 name="Shape 54"/>
        <p:cNvGrpSpPr/>
        <p:nvPr/>
      </p:nvGrpSpPr>
      <p:grpSpPr>
        <a:xfrm>
          <a:off x="0" y="0"/>
          <a:ext cx="0" cy="0"/>
          <a:chOff x="0" y="0"/>
          <a:chExt cx="0" cy="0"/>
        </a:xfrm>
      </p:grpSpPr>
      <p:sp>
        <p:nvSpPr>
          <p:cNvPr id="55" name="Google Shape;55;g12740378feb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6" name="Google Shape;56;g12740378feb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2740378feb_11_1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2740378feb_11_1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9" name="Shape 159"/>
        <p:cNvGrpSpPr/>
        <p:nvPr/>
      </p:nvGrpSpPr>
      <p:grpSpPr>
        <a:xfrm>
          <a:off x="0" y="0"/>
          <a:ext cx="0" cy="0"/>
          <a:chOff x="0" y="0"/>
          <a:chExt cx="0" cy="0"/>
        </a:xfrm>
      </p:grpSpPr>
      <p:sp>
        <p:nvSpPr>
          <p:cNvPr id="160" name="Google Shape;160;g128739b3022_1_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1" name="Google Shape;161;g128739b3022_1_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28739b3022_1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28739b3022_1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2740378feb_2_20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2740378feb_2_20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128739b3022_2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128739b3022_2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28739b3022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28739b3022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 name="Shape 197"/>
        <p:cNvGrpSpPr/>
        <p:nvPr/>
      </p:nvGrpSpPr>
      <p:grpSpPr>
        <a:xfrm>
          <a:off x="0" y="0"/>
          <a:ext cx="0" cy="0"/>
          <a:chOff x="0" y="0"/>
          <a:chExt cx="0" cy="0"/>
        </a:xfrm>
      </p:grpSpPr>
      <p:sp>
        <p:nvSpPr>
          <p:cNvPr id="198" name="Google Shape;198;g128739b3022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 name="Google Shape;199;g128739b3022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2740378feb_4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2740378feb_4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12740378feb_0_7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12740378feb_0_7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12740378feb_2_12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12740378feb_2_12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8" name="Shape 88"/>
        <p:cNvGrpSpPr/>
        <p:nvPr/>
      </p:nvGrpSpPr>
      <p:grpSpPr>
        <a:xfrm>
          <a:off x="0" y="0"/>
          <a:ext cx="0" cy="0"/>
          <a:chOff x="0" y="0"/>
          <a:chExt cx="0" cy="0"/>
        </a:xfrm>
      </p:grpSpPr>
      <p:sp>
        <p:nvSpPr>
          <p:cNvPr id="89" name="Google Shape;89;g12740378feb_2_11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 name="Google Shape;90;g12740378feb_2_11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3" name="Shape 113"/>
        <p:cNvGrpSpPr/>
        <p:nvPr/>
      </p:nvGrpSpPr>
      <p:grpSpPr>
        <a:xfrm>
          <a:off x="0" y="0"/>
          <a:ext cx="0" cy="0"/>
          <a:chOff x="0" y="0"/>
          <a:chExt cx="0" cy="0"/>
        </a:xfrm>
      </p:grpSpPr>
      <p:sp>
        <p:nvSpPr>
          <p:cNvPr id="114" name="Google Shape;114;g128739b3022_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5" name="Google Shape;115;g128739b3022_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8" name="Shape 118"/>
        <p:cNvGrpSpPr/>
        <p:nvPr/>
      </p:nvGrpSpPr>
      <p:grpSpPr>
        <a:xfrm>
          <a:off x="0" y="0"/>
          <a:ext cx="0" cy="0"/>
          <a:chOff x="0" y="0"/>
          <a:chExt cx="0" cy="0"/>
        </a:xfrm>
      </p:grpSpPr>
      <p:sp>
        <p:nvSpPr>
          <p:cNvPr id="119" name="Google Shape;119;g12740378feb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0" name="Google Shape;120;g12740378feb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6" name="Shape 126"/>
        <p:cNvGrpSpPr/>
        <p:nvPr/>
      </p:nvGrpSpPr>
      <p:grpSpPr>
        <a:xfrm>
          <a:off x="0" y="0"/>
          <a:ext cx="0" cy="0"/>
          <a:chOff x="0" y="0"/>
          <a:chExt cx="0" cy="0"/>
        </a:xfrm>
      </p:grpSpPr>
      <p:sp>
        <p:nvSpPr>
          <p:cNvPr id="127" name="Google Shape;127;g12740378feb_3_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8" name="Google Shape;128;g12740378feb_3_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3" name="Shape 133"/>
        <p:cNvGrpSpPr/>
        <p:nvPr/>
      </p:nvGrpSpPr>
      <p:grpSpPr>
        <a:xfrm>
          <a:off x="0" y="0"/>
          <a:ext cx="0" cy="0"/>
          <a:chOff x="0" y="0"/>
          <a:chExt cx="0" cy="0"/>
        </a:xfrm>
      </p:grpSpPr>
      <p:sp>
        <p:nvSpPr>
          <p:cNvPr id="134" name="Google Shape;134;g12740378feb_2_17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5" name="Google Shape;135;g12740378feb_2_17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4" name="Shape 144"/>
        <p:cNvGrpSpPr/>
        <p:nvPr/>
      </p:nvGrpSpPr>
      <p:grpSpPr>
        <a:xfrm>
          <a:off x="0" y="0"/>
          <a:ext cx="0" cy="0"/>
          <a:chOff x="0" y="0"/>
          <a:chExt cx="0" cy="0"/>
        </a:xfrm>
      </p:grpSpPr>
      <p:sp>
        <p:nvSpPr>
          <p:cNvPr id="145" name="Google Shape;145;g12740378feb_0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6" name="Google Shape;146;g12740378feb_0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sp>
        <p:nvSpPr>
          <p:cNvPr id="10" name="Google Shape;10;p2"/>
          <p:cNvSpPr/>
          <p:nvPr/>
        </p:nvSpPr>
        <p:spPr>
          <a:xfrm>
            <a:off x="4286250" y="0"/>
            <a:ext cx="72300" cy="51435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 name="Google Shape;11;p2"/>
          <p:cNvSpPr/>
          <p:nvPr/>
        </p:nvSpPr>
        <p:spPr>
          <a:xfrm>
            <a:off x="4358475" y="0"/>
            <a:ext cx="3853200" cy="5143500"/>
          </a:xfrm>
          <a:prstGeom prst="rect">
            <a:avLst/>
          </a:prstGeom>
          <a:solidFill>
            <a:schemeClr val="accent4"/>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 name="Google Shape;12;p2"/>
          <p:cNvSpPr txBox="1"/>
          <p:nvPr>
            <p:ph type="ctr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6800"/>
              <a:buFont typeface="Playfair Display"/>
              <a:buNone/>
              <a:defRPr b="1" sz="6800">
                <a:latin typeface="Playfair Display"/>
                <a:ea typeface="Playfair Display"/>
                <a:cs typeface="Playfair Display"/>
                <a:sym typeface="Playfair Display"/>
              </a:defRPr>
            </a:lvl1pPr>
            <a:lvl2pPr lvl="1" algn="ctr">
              <a:spcBef>
                <a:spcPts val="0"/>
              </a:spcBef>
              <a:spcAft>
                <a:spcPts val="0"/>
              </a:spcAft>
              <a:buSzPts val="6800"/>
              <a:buFont typeface="Playfair Display"/>
              <a:buNone/>
              <a:defRPr b="1" sz="6800">
                <a:latin typeface="Playfair Display"/>
                <a:ea typeface="Playfair Display"/>
                <a:cs typeface="Playfair Display"/>
                <a:sym typeface="Playfair Display"/>
              </a:defRPr>
            </a:lvl2pPr>
            <a:lvl3pPr lvl="2" algn="ctr">
              <a:spcBef>
                <a:spcPts val="0"/>
              </a:spcBef>
              <a:spcAft>
                <a:spcPts val="0"/>
              </a:spcAft>
              <a:buSzPts val="6800"/>
              <a:buFont typeface="Playfair Display"/>
              <a:buNone/>
              <a:defRPr b="1" sz="6800">
                <a:latin typeface="Playfair Display"/>
                <a:ea typeface="Playfair Display"/>
                <a:cs typeface="Playfair Display"/>
                <a:sym typeface="Playfair Display"/>
              </a:defRPr>
            </a:lvl3pPr>
            <a:lvl4pPr lvl="3" algn="ctr">
              <a:spcBef>
                <a:spcPts val="0"/>
              </a:spcBef>
              <a:spcAft>
                <a:spcPts val="0"/>
              </a:spcAft>
              <a:buSzPts val="6800"/>
              <a:buFont typeface="Playfair Display"/>
              <a:buNone/>
              <a:defRPr b="1" sz="6800">
                <a:latin typeface="Playfair Display"/>
                <a:ea typeface="Playfair Display"/>
                <a:cs typeface="Playfair Display"/>
                <a:sym typeface="Playfair Display"/>
              </a:defRPr>
            </a:lvl4pPr>
            <a:lvl5pPr lvl="4" algn="ctr">
              <a:spcBef>
                <a:spcPts val="0"/>
              </a:spcBef>
              <a:spcAft>
                <a:spcPts val="0"/>
              </a:spcAft>
              <a:buSzPts val="6800"/>
              <a:buFont typeface="Playfair Display"/>
              <a:buNone/>
              <a:defRPr b="1" sz="6800">
                <a:latin typeface="Playfair Display"/>
                <a:ea typeface="Playfair Display"/>
                <a:cs typeface="Playfair Display"/>
                <a:sym typeface="Playfair Display"/>
              </a:defRPr>
            </a:lvl5pPr>
            <a:lvl6pPr lvl="5" algn="ctr">
              <a:spcBef>
                <a:spcPts val="0"/>
              </a:spcBef>
              <a:spcAft>
                <a:spcPts val="0"/>
              </a:spcAft>
              <a:buSzPts val="6800"/>
              <a:buFont typeface="Playfair Display"/>
              <a:buNone/>
              <a:defRPr b="1" sz="6800">
                <a:latin typeface="Playfair Display"/>
                <a:ea typeface="Playfair Display"/>
                <a:cs typeface="Playfair Display"/>
                <a:sym typeface="Playfair Display"/>
              </a:defRPr>
            </a:lvl6pPr>
            <a:lvl7pPr lvl="6" algn="ctr">
              <a:spcBef>
                <a:spcPts val="0"/>
              </a:spcBef>
              <a:spcAft>
                <a:spcPts val="0"/>
              </a:spcAft>
              <a:buSzPts val="6800"/>
              <a:buFont typeface="Playfair Display"/>
              <a:buNone/>
              <a:defRPr b="1" sz="6800">
                <a:latin typeface="Playfair Display"/>
                <a:ea typeface="Playfair Display"/>
                <a:cs typeface="Playfair Display"/>
                <a:sym typeface="Playfair Display"/>
              </a:defRPr>
            </a:lvl7pPr>
            <a:lvl8pPr lvl="7" algn="ctr">
              <a:spcBef>
                <a:spcPts val="0"/>
              </a:spcBef>
              <a:spcAft>
                <a:spcPts val="0"/>
              </a:spcAft>
              <a:buSzPts val="6800"/>
              <a:buFont typeface="Playfair Display"/>
              <a:buNone/>
              <a:defRPr b="1" sz="6800">
                <a:latin typeface="Playfair Display"/>
                <a:ea typeface="Playfair Display"/>
                <a:cs typeface="Playfair Display"/>
                <a:sym typeface="Playfair Display"/>
              </a:defRPr>
            </a:lvl8pPr>
            <a:lvl9pPr lvl="8" algn="ctr">
              <a:spcBef>
                <a:spcPts val="0"/>
              </a:spcBef>
              <a:spcAft>
                <a:spcPts val="0"/>
              </a:spcAft>
              <a:buSzPts val="6800"/>
              <a:buFont typeface="Playfair Display"/>
              <a:buNone/>
              <a:defRPr b="1" sz="6800">
                <a:latin typeface="Playfair Display"/>
                <a:ea typeface="Playfair Display"/>
                <a:cs typeface="Playfair Display"/>
                <a:sym typeface="Playfair Display"/>
              </a:defRPr>
            </a:lvl9pPr>
          </a:lstStyle>
          <a:p/>
        </p:txBody>
      </p:sp>
      <p:sp>
        <p:nvSpPr>
          <p:cNvPr id="13" name="Google Shape;13;p2"/>
          <p:cNvSpPr txBox="1"/>
          <p:nvPr>
            <p:ph idx="1" type="subTitle"/>
          </p:nvPr>
        </p:nvSpPr>
        <p:spPr>
          <a:xfrm>
            <a:off x="344250" y="3550650"/>
            <a:ext cx="4910100" cy="577800"/>
          </a:xfrm>
          <a:prstGeom prst="rect">
            <a:avLst/>
          </a:prstGeom>
          <a:solidFill>
            <a:schemeClr val="dk2"/>
          </a:solidFill>
        </p:spPr>
        <p:txBody>
          <a:bodyPr anchorCtr="0" anchor="ctr" bIns="91425" lIns="91425" spcFirstLastPara="1" rIns="91425" wrap="square" tIns="91425">
            <a:normAutofit/>
          </a:bodyPr>
          <a:lstStyle>
            <a:lvl1pPr lvl="0">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1pPr>
            <a:lvl2pPr lvl="1">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2pPr>
            <a:lvl3pPr lvl="2">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3pPr>
            <a:lvl4pPr lvl="3">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4pPr>
            <a:lvl5pPr lvl="4">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5pPr>
            <a:lvl6pPr lvl="5">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6pPr>
            <a:lvl7pPr lvl="6">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7pPr>
            <a:lvl8pPr lvl="7">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8pPr>
            <a:lvl9pPr lvl="8">
              <a:lnSpc>
                <a:spcPct val="100000"/>
              </a:lnSpc>
              <a:spcBef>
                <a:spcPts val="0"/>
              </a:spcBef>
              <a:spcAft>
                <a:spcPts val="0"/>
              </a:spcAft>
              <a:buClr>
                <a:schemeClr val="lt1"/>
              </a:buClr>
              <a:buSzPts val="2400"/>
              <a:buFont typeface="Montserrat"/>
              <a:buNone/>
              <a:defRPr b="1" sz="2400">
                <a:solidFill>
                  <a:schemeClr val="lt1"/>
                </a:solidFill>
                <a:latin typeface="Montserrat"/>
                <a:ea typeface="Montserrat"/>
                <a:cs typeface="Montserrat"/>
                <a:sym typeface="Montserrat"/>
              </a:defRPr>
            </a:lvl9pPr>
          </a:lstStyle>
          <a:p/>
        </p:txBody>
      </p:sp>
      <p:sp>
        <p:nvSpPr>
          <p:cNvPr id="14" name="Google Shape;14;p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8" name="Shape 48"/>
        <p:cNvGrpSpPr/>
        <p:nvPr/>
      </p:nvGrpSpPr>
      <p:grpSpPr>
        <a:xfrm>
          <a:off x="0" y="0"/>
          <a:ext cx="0" cy="0"/>
          <a:chOff x="0" y="0"/>
          <a:chExt cx="0" cy="0"/>
        </a:xfrm>
      </p:grpSpPr>
      <p:sp>
        <p:nvSpPr>
          <p:cNvPr id="49" name="Google Shape;49;p11"/>
          <p:cNvSpPr txBox="1"/>
          <p:nvPr>
            <p:ph hasCustomPrompt="1" type="title"/>
          </p:nvPr>
        </p:nvSpPr>
        <p:spPr>
          <a:xfrm>
            <a:off x="311700" y="999925"/>
            <a:ext cx="8520600" cy="214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14000"/>
              <a:buFont typeface="Montserrat"/>
              <a:buNone/>
              <a:defRPr sz="14000">
                <a:latin typeface="Montserrat"/>
                <a:ea typeface="Montserrat"/>
                <a:cs typeface="Montserrat"/>
                <a:sym typeface="Montserrat"/>
              </a:defRPr>
            </a:lvl1pPr>
            <a:lvl2pPr lvl="1" algn="ctr">
              <a:spcBef>
                <a:spcPts val="0"/>
              </a:spcBef>
              <a:spcAft>
                <a:spcPts val="0"/>
              </a:spcAft>
              <a:buSzPts val="14000"/>
              <a:buFont typeface="Montserrat"/>
              <a:buNone/>
              <a:defRPr sz="14000">
                <a:latin typeface="Montserrat"/>
                <a:ea typeface="Montserrat"/>
                <a:cs typeface="Montserrat"/>
                <a:sym typeface="Montserrat"/>
              </a:defRPr>
            </a:lvl2pPr>
            <a:lvl3pPr lvl="2" algn="ctr">
              <a:spcBef>
                <a:spcPts val="0"/>
              </a:spcBef>
              <a:spcAft>
                <a:spcPts val="0"/>
              </a:spcAft>
              <a:buSzPts val="14000"/>
              <a:buFont typeface="Montserrat"/>
              <a:buNone/>
              <a:defRPr sz="14000">
                <a:latin typeface="Montserrat"/>
                <a:ea typeface="Montserrat"/>
                <a:cs typeface="Montserrat"/>
                <a:sym typeface="Montserrat"/>
              </a:defRPr>
            </a:lvl3pPr>
            <a:lvl4pPr lvl="3" algn="ctr">
              <a:spcBef>
                <a:spcPts val="0"/>
              </a:spcBef>
              <a:spcAft>
                <a:spcPts val="0"/>
              </a:spcAft>
              <a:buSzPts val="14000"/>
              <a:buFont typeface="Montserrat"/>
              <a:buNone/>
              <a:defRPr sz="14000">
                <a:latin typeface="Montserrat"/>
                <a:ea typeface="Montserrat"/>
                <a:cs typeface="Montserrat"/>
                <a:sym typeface="Montserrat"/>
              </a:defRPr>
            </a:lvl4pPr>
            <a:lvl5pPr lvl="4" algn="ctr">
              <a:spcBef>
                <a:spcPts val="0"/>
              </a:spcBef>
              <a:spcAft>
                <a:spcPts val="0"/>
              </a:spcAft>
              <a:buSzPts val="14000"/>
              <a:buFont typeface="Montserrat"/>
              <a:buNone/>
              <a:defRPr sz="14000">
                <a:latin typeface="Montserrat"/>
                <a:ea typeface="Montserrat"/>
                <a:cs typeface="Montserrat"/>
                <a:sym typeface="Montserrat"/>
              </a:defRPr>
            </a:lvl5pPr>
            <a:lvl6pPr lvl="5" algn="ctr">
              <a:spcBef>
                <a:spcPts val="0"/>
              </a:spcBef>
              <a:spcAft>
                <a:spcPts val="0"/>
              </a:spcAft>
              <a:buSzPts val="14000"/>
              <a:buFont typeface="Montserrat"/>
              <a:buNone/>
              <a:defRPr sz="14000">
                <a:latin typeface="Montserrat"/>
                <a:ea typeface="Montserrat"/>
                <a:cs typeface="Montserrat"/>
                <a:sym typeface="Montserrat"/>
              </a:defRPr>
            </a:lvl6pPr>
            <a:lvl7pPr lvl="6" algn="ctr">
              <a:spcBef>
                <a:spcPts val="0"/>
              </a:spcBef>
              <a:spcAft>
                <a:spcPts val="0"/>
              </a:spcAft>
              <a:buSzPts val="14000"/>
              <a:buFont typeface="Montserrat"/>
              <a:buNone/>
              <a:defRPr sz="14000">
                <a:latin typeface="Montserrat"/>
                <a:ea typeface="Montserrat"/>
                <a:cs typeface="Montserrat"/>
                <a:sym typeface="Montserrat"/>
              </a:defRPr>
            </a:lvl7pPr>
            <a:lvl8pPr lvl="7" algn="ctr">
              <a:spcBef>
                <a:spcPts val="0"/>
              </a:spcBef>
              <a:spcAft>
                <a:spcPts val="0"/>
              </a:spcAft>
              <a:buSzPts val="14000"/>
              <a:buFont typeface="Montserrat"/>
              <a:buNone/>
              <a:defRPr sz="14000">
                <a:latin typeface="Montserrat"/>
                <a:ea typeface="Montserrat"/>
                <a:cs typeface="Montserrat"/>
                <a:sym typeface="Montserrat"/>
              </a:defRPr>
            </a:lvl8pPr>
            <a:lvl9pPr lvl="8" algn="ctr">
              <a:spcBef>
                <a:spcPts val="0"/>
              </a:spcBef>
              <a:spcAft>
                <a:spcPts val="0"/>
              </a:spcAft>
              <a:buSzPts val="14000"/>
              <a:buFont typeface="Montserrat"/>
              <a:buNone/>
              <a:defRPr sz="14000">
                <a:latin typeface="Montserrat"/>
                <a:ea typeface="Montserrat"/>
                <a:cs typeface="Montserrat"/>
                <a:sym typeface="Montserrat"/>
              </a:defRPr>
            </a:lvl9pPr>
          </a:lstStyle>
          <a:p>
            <a:r>
              <a:t>xx%</a:t>
            </a:r>
          </a:p>
        </p:txBody>
      </p:sp>
      <p:sp>
        <p:nvSpPr>
          <p:cNvPr id="50" name="Google Shape;50;p11"/>
          <p:cNvSpPr txBox="1"/>
          <p:nvPr>
            <p:ph idx="1" type="body"/>
          </p:nvPr>
        </p:nvSpPr>
        <p:spPr>
          <a:xfrm>
            <a:off x="311700" y="32284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highlight>
                  <a:schemeClr val="dk1"/>
                </a:highlight>
              </a:defRPr>
            </a:lvl1pPr>
            <a:lvl2pPr indent="-317500" lvl="1" marL="914400" algn="ctr">
              <a:spcBef>
                <a:spcPts val="0"/>
              </a:spcBef>
              <a:spcAft>
                <a:spcPts val="0"/>
              </a:spcAft>
              <a:buSzPts val="1400"/>
              <a:buChar char="○"/>
              <a:defRPr>
                <a:highlight>
                  <a:schemeClr val="dk1"/>
                </a:highlight>
              </a:defRPr>
            </a:lvl2pPr>
            <a:lvl3pPr indent="-317500" lvl="2" marL="1371600" algn="ctr">
              <a:spcBef>
                <a:spcPts val="0"/>
              </a:spcBef>
              <a:spcAft>
                <a:spcPts val="0"/>
              </a:spcAft>
              <a:buSzPts val="1400"/>
              <a:buChar char="■"/>
              <a:defRPr>
                <a:highlight>
                  <a:schemeClr val="dk1"/>
                </a:highlight>
              </a:defRPr>
            </a:lvl3pPr>
            <a:lvl4pPr indent="-317500" lvl="3" marL="1828800" algn="ctr">
              <a:spcBef>
                <a:spcPts val="0"/>
              </a:spcBef>
              <a:spcAft>
                <a:spcPts val="0"/>
              </a:spcAft>
              <a:buSzPts val="1400"/>
              <a:buChar char="●"/>
              <a:defRPr>
                <a:highlight>
                  <a:schemeClr val="dk1"/>
                </a:highlight>
              </a:defRPr>
            </a:lvl4pPr>
            <a:lvl5pPr indent="-317500" lvl="4" marL="2286000" algn="ctr">
              <a:spcBef>
                <a:spcPts val="0"/>
              </a:spcBef>
              <a:spcAft>
                <a:spcPts val="0"/>
              </a:spcAft>
              <a:buSzPts val="1400"/>
              <a:buChar char="○"/>
              <a:defRPr>
                <a:highlight>
                  <a:schemeClr val="dk1"/>
                </a:highlight>
              </a:defRPr>
            </a:lvl5pPr>
            <a:lvl6pPr indent="-317500" lvl="5" marL="2743200" algn="ctr">
              <a:spcBef>
                <a:spcPts val="0"/>
              </a:spcBef>
              <a:spcAft>
                <a:spcPts val="0"/>
              </a:spcAft>
              <a:buSzPts val="1400"/>
              <a:buChar char="■"/>
              <a:defRPr>
                <a:highlight>
                  <a:schemeClr val="dk1"/>
                </a:highlight>
              </a:defRPr>
            </a:lvl6pPr>
            <a:lvl7pPr indent="-317500" lvl="6" marL="3200400" algn="ctr">
              <a:spcBef>
                <a:spcPts val="0"/>
              </a:spcBef>
              <a:spcAft>
                <a:spcPts val="0"/>
              </a:spcAft>
              <a:buSzPts val="1400"/>
              <a:buChar char="●"/>
              <a:defRPr>
                <a:highlight>
                  <a:schemeClr val="dk1"/>
                </a:highlight>
              </a:defRPr>
            </a:lvl7pPr>
            <a:lvl8pPr indent="-317500" lvl="7" marL="3657600" algn="ctr">
              <a:spcBef>
                <a:spcPts val="0"/>
              </a:spcBef>
              <a:spcAft>
                <a:spcPts val="0"/>
              </a:spcAft>
              <a:buSzPts val="1400"/>
              <a:buChar char="○"/>
              <a:defRPr>
                <a:highlight>
                  <a:schemeClr val="dk1"/>
                </a:highlight>
              </a:defRPr>
            </a:lvl8pPr>
            <a:lvl9pPr indent="-317500" lvl="8" marL="4114800" algn="ctr">
              <a:spcBef>
                <a:spcPts val="0"/>
              </a:spcBef>
              <a:spcAft>
                <a:spcPts val="0"/>
              </a:spcAft>
              <a:buSzPts val="1400"/>
              <a:buChar char="■"/>
              <a:defRPr>
                <a:highlight>
                  <a:schemeClr val="dk1"/>
                </a:highlight>
              </a:defRPr>
            </a:lvl9pPr>
          </a:lstStyle>
          <a:p/>
        </p:txBody>
      </p:sp>
      <p:sp>
        <p:nvSpPr>
          <p:cNvPr id="51" name="Google Shape;51;p11"/>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2" name="Shape 52"/>
        <p:cNvGrpSpPr/>
        <p:nvPr/>
      </p:nvGrpSpPr>
      <p:grpSpPr>
        <a:xfrm>
          <a:off x="0" y="0"/>
          <a:ext cx="0" cy="0"/>
          <a:chOff x="0" y="0"/>
          <a:chExt cx="0" cy="0"/>
        </a:xfrm>
      </p:grpSpPr>
      <p:sp>
        <p:nvSpPr>
          <p:cNvPr id="53" name="Google Shape;53;p12"/>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accent4"/>
        </a:solidFill>
      </p:bgPr>
    </p:bg>
    <p:spTree>
      <p:nvGrpSpPr>
        <p:cNvPr id="15" name="Shape 15"/>
        <p:cNvGrpSpPr/>
        <p:nvPr/>
      </p:nvGrpSpPr>
      <p:grpSpPr>
        <a:xfrm>
          <a:off x="0" y="0"/>
          <a:ext cx="0" cy="0"/>
          <a:chOff x="0" y="0"/>
          <a:chExt cx="0" cy="0"/>
        </a:xfrm>
      </p:grpSpPr>
      <p:sp>
        <p:nvSpPr>
          <p:cNvPr id="16" name="Google Shape;16;p3"/>
          <p:cNvSpPr/>
          <p:nvPr/>
        </p:nvSpPr>
        <p:spPr>
          <a:xfrm rot="5400000">
            <a:off x="4550700" y="-498600"/>
            <a:ext cx="42600" cy="8455800"/>
          </a:xfrm>
          <a:prstGeom prst="rect">
            <a:avLst/>
          </a:prstGeom>
          <a:solidFill>
            <a:schemeClr val="dk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 name="Google Shape;17;p3"/>
          <p:cNvSpPr txBox="1"/>
          <p:nvPr>
            <p:ph type="title"/>
          </p:nvPr>
        </p:nvSpPr>
        <p:spPr>
          <a:xfrm>
            <a:off x="344250" y="1403850"/>
            <a:ext cx="8455500" cy="2146800"/>
          </a:xfrm>
          <a:prstGeom prst="rect">
            <a:avLst/>
          </a:prstGeom>
          <a:solidFill>
            <a:srgbClr val="FFFFFF"/>
          </a:solidFill>
        </p:spPr>
        <p:txBody>
          <a:bodyPr anchorCtr="0" anchor="ctr" bIns="91425" lIns="91425" spcFirstLastPara="1" rIns="91425" wrap="square" tIns="91425">
            <a:normAutofit/>
          </a:bodyPr>
          <a:lstStyle>
            <a:lvl1pPr lvl="0" algn="ctr">
              <a:spcBef>
                <a:spcPts val="0"/>
              </a:spcBef>
              <a:spcAft>
                <a:spcPts val="0"/>
              </a:spcAft>
              <a:buSzPts val="4800"/>
              <a:buFont typeface="Playfair Display"/>
              <a:buNone/>
              <a:defRPr b="1" sz="4800">
                <a:latin typeface="Playfair Display"/>
                <a:ea typeface="Playfair Display"/>
                <a:cs typeface="Playfair Display"/>
                <a:sym typeface="Playfair Display"/>
              </a:defRPr>
            </a:lvl1pPr>
            <a:lvl2pPr lvl="1" algn="ctr">
              <a:spcBef>
                <a:spcPts val="0"/>
              </a:spcBef>
              <a:spcAft>
                <a:spcPts val="0"/>
              </a:spcAft>
              <a:buSzPts val="4800"/>
              <a:buFont typeface="Playfair Display"/>
              <a:buNone/>
              <a:defRPr b="1" sz="4800">
                <a:latin typeface="Playfair Display"/>
                <a:ea typeface="Playfair Display"/>
                <a:cs typeface="Playfair Display"/>
                <a:sym typeface="Playfair Display"/>
              </a:defRPr>
            </a:lvl2pPr>
            <a:lvl3pPr lvl="2" algn="ctr">
              <a:spcBef>
                <a:spcPts val="0"/>
              </a:spcBef>
              <a:spcAft>
                <a:spcPts val="0"/>
              </a:spcAft>
              <a:buSzPts val="4800"/>
              <a:buFont typeface="Playfair Display"/>
              <a:buNone/>
              <a:defRPr b="1" sz="4800">
                <a:latin typeface="Playfair Display"/>
                <a:ea typeface="Playfair Display"/>
                <a:cs typeface="Playfair Display"/>
                <a:sym typeface="Playfair Display"/>
              </a:defRPr>
            </a:lvl3pPr>
            <a:lvl4pPr lvl="3" algn="ctr">
              <a:spcBef>
                <a:spcPts val="0"/>
              </a:spcBef>
              <a:spcAft>
                <a:spcPts val="0"/>
              </a:spcAft>
              <a:buSzPts val="4800"/>
              <a:buFont typeface="Playfair Display"/>
              <a:buNone/>
              <a:defRPr b="1" sz="4800">
                <a:latin typeface="Playfair Display"/>
                <a:ea typeface="Playfair Display"/>
                <a:cs typeface="Playfair Display"/>
                <a:sym typeface="Playfair Display"/>
              </a:defRPr>
            </a:lvl4pPr>
            <a:lvl5pPr lvl="4" algn="ctr">
              <a:spcBef>
                <a:spcPts val="0"/>
              </a:spcBef>
              <a:spcAft>
                <a:spcPts val="0"/>
              </a:spcAft>
              <a:buSzPts val="4800"/>
              <a:buFont typeface="Playfair Display"/>
              <a:buNone/>
              <a:defRPr b="1" sz="4800">
                <a:latin typeface="Playfair Display"/>
                <a:ea typeface="Playfair Display"/>
                <a:cs typeface="Playfair Display"/>
                <a:sym typeface="Playfair Display"/>
              </a:defRPr>
            </a:lvl5pPr>
            <a:lvl6pPr lvl="5" algn="ctr">
              <a:spcBef>
                <a:spcPts val="0"/>
              </a:spcBef>
              <a:spcAft>
                <a:spcPts val="0"/>
              </a:spcAft>
              <a:buSzPts val="4800"/>
              <a:buFont typeface="Playfair Display"/>
              <a:buNone/>
              <a:defRPr b="1" sz="4800">
                <a:latin typeface="Playfair Display"/>
                <a:ea typeface="Playfair Display"/>
                <a:cs typeface="Playfair Display"/>
                <a:sym typeface="Playfair Display"/>
              </a:defRPr>
            </a:lvl6pPr>
            <a:lvl7pPr lvl="6" algn="ctr">
              <a:spcBef>
                <a:spcPts val="0"/>
              </a:spcBef>
              <a:spcAft>
                <a:spcPts val="0"/>
              </a:spcAft>
              <a:buSzPts val="4800"/>
              <a:buFont typeface="Playfair Display"/>
              <a:buNone/>
              <a:defRPr b="1" sz="4800">
                <a:latin typeface="Playfair Display"/>
                <a:ea typeface="Playfair Display"/>
                <a:cs typeface="Playfair Display"/>
                <a:sym typeface="Playfair Display"/>
              </a:defRPr>
            </a:lvl7pPr>
            <a:lvl8pPr lvl="7" algn="ctr">
              <a:spcBef>
                <a:spcPts val="0"/>
              </a:spcBef>
              <a:spcAft>
                <a:spcPts val="0"/>
              </a:spcAft>
              <a:buSzPts val="4800"/>
              <a:buFont typeface="Playfair Display"/>
              <a:buNone/>
              <a:defRPr b="1" sz="4800">
                <a:latin typeface="Playfair Display"/>
                <a:ea typeface="Playfair Display"/>
                <a:cs typeface="Playfair Display"/>
                <a:sym typeface="Playfair Display"/>
              </a:defRPr>
            </a:lvl8pPr>
            <a:lvl9pPr lvl="8" algn="ctr">
              <a:spcBef>
                <a:spcPts val="0"/>
              </a:spcBef>
              <a:spcAft>
                <a:spcPts val="0"/>
              </a:spcAft>
              <a:buSzPts val="4800"/>
              <a:buFont typeface="Playfair Display"/>
              <a:buNone/>
              <a:defRPr b="1" sz="4800">
                <a:latin typeface="Playfair Display"/>
                <a:ea typeface="Playfair Display"/>
                <a:cs typeface="Playfair Display"/>
                <a:sym typeface="Playfair Display"/>
              </a:defRPr>
            </a:lvl9pPr>
          </a:lstStyle>
          <a:p/>
        </p:txBody>
      </p:sp>
      <p:sp>
        <p:nvSpPr>
          <p:cNvPr id="18" name="Google Shape;18;p3"/>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9" name="Shape 19"/>
        <p:cNvGrpSpPr/>
        <p:nvPr/>
      </p:nvGrpSpPr>
      <p:grpSpPr>
        <a:xfrm>
          <a:off x="0" y="0"/>
          <a:ext cx="0" cy="0"/>
          <a:chOff x="0" y="0"/>
          <a:chExt cx="0" cy="0"/>
        </a:xfrm>
      </p:grpSpPr>
      <p:sp>
        <p:nvSpPr>
          <p:cNvPr id="20" name="Google Shape;20;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1" name="Google Shape;21;p4"/>
          <p:cNvSpPr txBox="1"/>
          <p:nvPr>
            <p:ph idx="1" type="body"/>
          </p:nvPr>
        </p:nvSpPr>
        <p:spPr>
          <a:xfrm>
            <a:off x="311700" y="1234075"/>
            <a:ext cx="8520600" cy="33348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2" name="Google Shape;22;p4"/>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3" name="Shape 23"/>
        <p:cNvGrpSpPr/>
        <p:nvPr/>
      </p:nvGrpSpPr>
      <p:grpSpPr>
        <a:xfrm>
          <a:off x="0" y="0"/>
          <a:ext cx="0" cy="0"/>
          <a:chOff x="0" y="0"/>
          <a:chExt cx="0" cy="0"/>
        </a:xfrm>
      </p:grpSpPr>
      <p:sp>
        <p:nvSpPr>
          <p:cNvPr id="24" name="Google Shape;24;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25" name="Google Shape;25;p5"/>
          <p:cNvSpPr txBox="1"/>
          <p:nvPr>
            <p:ph idx="1" type="body"/>
          </p:nvPr>
        </p:nvSpPr>
        <p:spPr>
          <a:xfrm>
            <a:off x="3117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6" name="Google Shape;26;p5"/>
          <p:cNvSpPr txBox="1"/>
          <p:nvPr>
            <p:ph idx="2" type="body"/>
          </p:nvPr>
        </p:nvSpPr>
        <p:spPr>
          <a:xfrm>
            <a:off x="4832400" y="1234050"/>
            <a:ext cx="3999900" cy="33348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7" name="Google Shape;27;p5"/>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8" name="Shape 28"/>
        <p:cNvGrpSpPr/>
        <p:nvPr/>
      </p:nvGrpSpPr>
      <p:grpSpPr>
        <a:xfrm>
          <a:off x="0" y="0"/>
          <a:ext cx="0" cy="0"/>
          <a:chOff x="0" y="0"/>
          <a:chExt cx="0" cy="0"/>
        </a:xfrm>
      </p:grpSpPr>
      <p:sp>
        <p:nvSpPr>
          <p:cNvPr id="29" name="Google Shape;29;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30" name="Google Shape;30;p6"/>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1" name="Shape 31"/>
        <p:cNvGrpSpPr/>
        <p:nvPr/>
      </p:nvGrpSpPr>
      <p:grpSpPr>
        <a:xfrm>
          <a:off x="0" y="0"/>
          <a:ext cx="0" cy="0"/>
          <a:chOff x="0" y="0"/>
          <a:chExt cx="0" cy="0"/>
        </a:xfrm>
      </p:grpSpPr>
      <p:sp>
        <p:nvSpPr>
          <p:cNvPr id="32" name="Google Shape;32;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3" name="Google Shape;33;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4" name="Google Shape;34;p7"/>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35" name="Shape 35"/>
        <p:cNvGrpSpPr/>
        <p:nvPr/>
      </p:nvGrpSpPr>
      <p:grpSpPr>
        <a:xfrm>
          <a:off x="0" y="0"/>
          <a:ext cx="0" cy="0"/>
          <a:chOff x="0" y="0"/>
          <a:chExt cx="0" cy="0"/>
        </a:xfrm>
      </p:grpSpPr>
      <p:sp>
        <p:nvSpPr>
          <p:cNvPr id="36" name="Google Shape;36;p8"/>
          <p:cNvSpPr txBox="1"/>
          <p:nvPr>
            <p:ph type="title"/>
          </p:nvPr>
        </p:nvSpPr>
        <p:spPr>
          <a:xfrm>
            <a:off x="490250" y="526350"/>
            <a:ext cx="5618700" cy="40908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1pPr>
            <a:lvl2pPr lvl="1">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2pPr>
            <a:lvl3pPr lvl="2">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3pPr>
            <a:lvl4pPr lvl="3">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4pPr>
            <a:lvl5pPr lvl="4">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5pPr>
            <a:lvl6pPr lvl="5">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6pPr>
            <a:lvl7pPr lvl="6">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7pPr>
            <a:lvl8pPr lvl="7">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8pPr>
            <a:lvl9pPr lvl="8">
              <a:spcBef>
                <a:spcPts val="0"/>
              </a:spcBef>
              <a:spcAft>
                <a:spcPts val="0"/>
              </a:spcAft>
              <a:buClr>
                <a:schemeClr val="lt1"/>
              </a:buClr>
              <a:buSzPts val="5400"/>
              <a:buFont typeface="Playfair Display"/>
              <a:buNone/>
              <a:defRPr sz="5400">
                <a:solidFill>
                  <a:schemeClr val="lt1"/>
                </a:solidFill>
                <a:latin typeface="Playfair Display"/>
                <a:ea typeface="Playfair Display"/>
                <a:cs typeface="Playfair Display"/>
                <a:sym typeface="Playfair Display"/>
              </a:defRPr>
            </a:lvl9pPr>
          </a:lstStyle>
          <a:p/>
        </p:txBody>
      </p:sp>
      <p:sp>
        <p:nvSpPr>
          <p:cNvPr id="37" name="Google Shape;37;p8"/>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8" name="Shape 38"/>
        <p:cNvGrpSpPr/>
        <p:nvPr/>
      </p:nvGrpSpPr>
      <p:grpSpPr>
        <a:xfrm>
          <a:off x="0" y="0"/>
          <a:ext cx="0" cy="0"/>
          <a:chOff x="0" y="0"/>
          <a:chExt cx="0" cy="0"/>
        </a:xfrm>
      </p:grpSpPr>
      <p:sp>
        <p:nvSpPr>
          <p:cNvPr id="39" name="Google Shape;39;p9"/>
          <p:cNvSpPr/>
          <p:nvPr/>
        </p:nvSpPr>
        <p:spPr>
          <a:xfrm>
            <a:off x="4572000" y="-75"/>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0" name="Google Shape;40;p9"/>
          <p:cNvCxnSpPr/>
          <p:nvPr/>
        </p:nvCxnSpPr>
        <p:spPr>
          <a:xfrm>
            <a:off x="5029675" y="4495500"/>
            <a:ext cx="468300" cy="0"/>
          </a:xfrm>
          <a:prstGeom prst="straightConnector1">
            <a:avLst/>
          </a:prstGeom>
          <a:noFill/>
          <a:ln cap="flat" cmpd="sng" w="19050">
            <a:solidFill>
              <a:schemeClr val="dk2"/>
            </a:solidFill>
            <a:prstDash val="solid"/>
            <a:round/>
            <a:headEnd len="sm" w="sm" type="none"/>
            <a:tailEnd len="sm" w="sm" type="none"/>
          </a:ln>
        </p:spPr>
      </p:cxnSp>
      <p:sp>
        <p:nvSpPr>
          <p:cNvPr id="41" name="Google Shape;41;p9"/>
          <p:cNvSpPr txBox="1"/>
          <p:nvPr>
            <p:ph type="title"/>
          </p:nvPr>
        </p:nvSpPr>
        <p:spPr>
          <a:xfrm>
            <a:off x="265500" y="1081675"/>
            <a:ext cx="4045200" cy="17862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42" name="Google Shape;42;p9"/>
          <p:cNvSpPr txBox="1"/>
          <p:nvPr>
            <p:ph idx="1" type="subTitle"/>
          </p:nvPr>
        </p:nvSpPr>
        <p:spPr>
          <a:xfrm>
            <a:off x="265500" y="2921401"/>
            <a:ext cx="4045200" cy="13455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43" name="Google Shape;43;p9"/>
          <p:cNvSpPr txBox="1"/>
          <p:nvPr>
            <p:ph idx="2" type="body"/>
          </p:nvPr>
        </p:nvSpPr>
        <p:spPr>
          <a:xfrm>
            <a:off x="4939500" y="724200"/>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highlight>
                  <a:schemeClr val="lt1"/>
                </a:highlight>
              </a:defRPr>
            </a:lvl1pPr>
            <a:lvl2pPr indent="-317500" lvl="1" marL="914400">
              <a:spcBef>
                <a:spcPts val="0"/>
              </a:spcBef>
              <a:spcAft>
                <a:spcPts val="0"/>
              </a:spcAft>
              <a:buSzPts val="1400"/>
              <a:buChar char="○"/>
              <a:defRPr>
                <a:highlight>
                  <a:schemeClr val="lt1"/>
                </a:highlight>
              </a:defRPr>
            </a:lvl2pPr>
            <a:lvl3pPr indent="-317500" lvl="2" marL="1371600">
              <a:spcBef>
                <a:spcPts val="0"/>
              </a:spcBef>
              <a:spcAft>
                <a:spcPts val="0"/>
              </a:spcAft>
              <a:buSzPts val="1400"/>
              <a:buChar char="■"/>
              <a:defRPr>
                <a:highlight>
                  <a:schemeClr val="lt1"/>
                </a:highlight>
              </a:defRPr>
            </a:lvl3pPr>
            <a:lvl4pPr indent="-317500" lvl="3" marL="1828800">
              <a:spcBef>
                <a:spcPts val="0"/>
              </a:spcBef>
              <a:spcAft>
                <a:spcPts val="0"/>
              </a:spcAft>
              <a:buSzPts val="1400"/>
              <a:buChar char="●"/>
              <a:defRPr>
                <a:highlight>
                  <a:schemeClr val="lt1"/>
                </a:highlight>
              </a:defRPr>
            </a:lvl4pPr>
            <a:lvl5pPr indent="-317500" lvl="4" marL="2286000">
              <a:spcBef>
                <a:spcPts val="0"/>
              </a:spcBef>
              <a:spcAft>
                <a:spcPts val="0"/>
              </a:spcAft>
              <a:buSzPts val="1400"/>
              <a:buChar char="○"/>
              <a:defRPr>
                <a:highlight>
                  <a:schemeClr val="lt1"/>
                </a:highlight>
              </a:defRPr>
            </a:lvl5pPr>
            <a:lvl6pPr indent="-317500" lvl="5" marL="2743200">
              <a:spcBef>
                <a:spcPts val="0"/>
              </a:spcBef>
              <a:spcAft>
                <a:spcPts val="0"/>
              </a:spcAft>
              <a:buSzPts val="1400"/>
              <a:buChar char="■"/>
              <a:defRPr>
                <a:highlight>
                  <a:schemeClr val="lt1"/>
                </a:highlight>
              </a:defRPr>
            </a:lvl6pPr>
            <a:lvl7pPr indent="-317500" lvl="6" marL="3200400">
              <a:spcBef>
                <a:spcPts val="0"/>
              </a:spcBef>
              <a:spcAft>
                <a:spcPts val="0"/>
              </a:spcAft>
              <a:buSzPts val="1400"/>
              <a:buChar char="●"/>
              <a:defRPr>
                <a:highlight>
                  <a:schemeClr val="lt1"/>
                </a:highlight>
              </a:defRPr>
            </a:lvl7pPr>
            <a:lvl8pPr indent="-317500" lvl="7" marL="3657600">
              <a:spcBef>
                <a:spcPts val="0"/>
              </a:spcBef>
              <a:spcAft>
                <a:spcPts val="0"/>
              </a:spcAft>
              <a:buSzPts val="1400"/>
              <a:buChar char="○"/>
              <a:defRPr>
                <a:highlight>
                  <a:schemeClr val="lt1"/>
                </a:highlight>
              </a:defRPr>
            </a:lvl8pPr>
            <a:lvl9pPr indent="-317500" lvl="8" marL="4114800">
              <a:spcBef>
                <a:spcPts val="0"/>
              </a:spcBef>
              <a:spcAft>
                <a:spcPts val="0"/>
              </a:spcAft>
              <a:buSzPts val="1400"/>
              <a:buChar char="■"/>
              <a:defRPr>
                <a:highlight>
                  <a:schemeClr val="lt1"/>
                </a:highlight>
              </a:defRPr>
            </a:lvl9pPr>
          </a:lstStyle>
          <a:p/>
        </p:txBody>
      </p:sp>
      <p:sp>
        <p:nvSpPr>
          <p:cNvPr id="44" name="Google Shape;44;p9"/>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5" name="Shape 45"/>
        <p:cNvGrpSpPr/>
        <p:nvPr/>
      </p:nvGrpSpPr>
      <p:grpSpPr>
        <a:xfrm>
          <a:off x="0" y="0"/>
          <a:ext cx="0" cy="0"/>
          <a:chOff x="0" y="0"/>
          <a:chExt cx="0" cy="0"/>
        </a:xfrm>
      </p:grpSpPr>
      <p:sp>
        <p:nvSpPr>
          <p:cNvPr id="46" name="Google Shape;46;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highlight>
                  <a:schemeClr val="dk1"/>
                </a:highlight>
              </a:defRPr>
            </a:lvl1pPr>
          </a:lstStyle>
          <a:p/>
        </p:txBody>
      </p:sp>
      <p:sp>
        <p:nvSpPr>
          <p:cNvPr id="47" name="Google Shape;47;p10"/>
          <p:cNvSpPr txBox="1"/>
          <p:nvPr>
            <p:ph idx="12" type="sldNum"/>
          </p:nvPr>
        </p:nvSpPr>
        <p:spPr>
          <a:xfrm>
            <a:off x="8497999" y="4688759"/>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pop">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highlight>
                  <a:schemeClr val="dk1"/>
                </a:highlight>
                <a:latin typeface="Oswald"/>
                <a:ea typeface="Oswald"/>
                <a:cs typeface="Oswald"/>
                <a:sym typeface="Oswald"/>
              </a:defRPr>
            </a:lvl9pPr>
          </a:lstStyle>
          <a:p/>
        </p:txBody>
      </p:sp>
      <p:sp>
        <p:nvSpPr>
          <p:cNvPr id="7" name="Google Shape;7;p1"/>
          <p:cNvSpPr txBox="1"/>
          <p:nvPr>
            <p:ph idx="1" type="body"/>
          </p:nvPr>
        </p:nvSpPr>
        <p:spPr>
          <a:xfrm>
            <a:off x="311700" y="1234075"/>
            <a:ext cx="8520600" cy="33348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Playfair Display"/>
              <a:buChar char="●"/>
              <a:defRPr sz="1800">
                <a:solidFill>
                  <a:schemeClr val="dk2"/>
                </a:solidFill>
                <a:latin typeface="Playfair Display"/>
                <a:ea typeface="Playfair Display"/>
                <a:cs typeface="Playfair Display"/>
                <a:sym typeface="Playfair Display"/>
              </a:defRPr>
            </a:lvl1pPr>
            <a:lvl2pPr indent="-317500" lvl="1" marL="914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2pPr>
            <a:lvl3pPr indent="-317500" lvl="2" marL="1371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3pPr>
            <a:lvl4pPr indent="-317500" lvl="3" marL="1828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4pPr>
            <a:lvl5pPr indent="-317500" lvl="4" marL="22860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5pPr>
            <a:lvl6pPr indent="-317500" lvl="5" marL="27432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6pPr>
            <a:lvl7pPr indent="-317500" lvl="6" marL="32004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7pPr>
            <a:lvl8pPr indent="-317500" lvl="7" marL="36576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8pPr>
            <a:lvl9pPr indent="-317500" lvl="8" marL="4114800">
              <a:lnSpc>
                <a:spcPct val="115000"/>
              </a:lnSpc>
              <a:spcBef>
                <a:spcPts val="0"/>
              </a:spcBef>
              <a:spcAft>
                <a:spcPts val="0"/>
              </a:spcAft>
              <a:buClr>
                <a:schemeClr val="dk2"/>
              </a:buClr>
              <a:buSzPts val="1400"/>
              <a:buFont typeface="Playfair Display"/>
              <a:buChar char="■"/>
              <a:defRPr>
                <a:solidFill>
                  <a:schemeClr val="dk2"/>
                </a:solidFill>
                <a:latin typeface="Playfair Display"/>
                <a:ea typeface="Playfair Display"/>
                <a:cs typeface="Playfair Display"/>
                <a:sym typeface="Playfair Display"/>
              </a:defRPr>
            </a:lvl9pPr>
          </a:lstStyle>
          <a:p/>
        </p:txBody>
      </p:sp>
      <p:sp>
        <p:nvSpPr>
          <p:cNvPr id="8" name="Google Shape;8;p1"/>
          <p:cNvSpPr txBox="1"/>
          <p:nvPr>
            <p:ph idx="12" type="sldNum"/>
          </p:nvPr>
        </p:nvSpPr>
        <p:spPr>
          <a:xfrm>
            <a:off x="8497999" y="4688759"/>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latin typeface="Playfair Display"/>
                <a:ea typeface="Playfair Display"/>
                <a:cs typeface="Playfair Display"/>
                <a:sym typeface="Playfair Display"/>
              </a:defRPr>
            </a:lvl1pPr>
            <a:lvl2pPr lvl="1" algn="r">
              <a:buNone/>
              <a:defRPr sz="1000">
                <a:solidFill>
                  <a:schemeClr val="dk2"/>
                </a:solidFill>
                <a:latin typeface="Playfair Display"/>
                <a:ea typeface="Playfair Display"/>
                <a:cs typeface="Playfair Display"/>
                <a:sym typeface="Playfair Display"/>
              </a:defRPr>
            </a:lvl2pPr>
            <a:lvl3pPr lvl="2" algn="r">
              <a:buNone/>
              <a:defRPr sz="1000">
                <a:solidFill>
                  <a:schemeClr val="dk2"/>
                </a:solidFill>
                <a:latin typeface="Playfair Display"/>
                <a:ea typeface="Playfair Display"/>
                <a:cs typeface="Playfair Display"/>
                <a:sym typeface="Playfair Display"/>
              </a:defRPr>
            </a:lvl3pPr>
            <a:lvl4pPr lvl="3" algn="r">
              <a:buNone/>
              <a:defRPr sz="1000">
                <a:solidFill>
                  <a:schemeClr val="dk2"/>
                </a:solidFill>
                <a:latin typeface="Playfair Display"/>
                <a:ea typeface="Playfair Display"/>
                <a:cs typeface="Playfair Display"/>
                <a:sym typeface="Playfair Display"/>
              </a:defRPr>
            </a:lvl4pPr>
            <a:lvl5pPr lvl="4" algn="r">
              <a:buNone/>
              <a:defRPr sz="1000">
                <a:solidFill>
                  <a:schemeClr val="dk2"/>
                </a:solidFill>
                <a:latin typeface="Playfair Display"/>
                <a:ea typeface="Playfair Display"/>
                <a:cs typeface="Playfair Display"/>
                <a:sym typeface="Playfair Display"/>
              </a:defRPr>
            </a:lvl5pPr>
            <a:lvl6pPr lvl="5" algn="r">
              <a:buNone/>
              <a:defRPr sz="1000">
                <a:solidFill>
                  <a:schemeClr val="dk2"/>
                </a:solidFill>
                <a:latin typeface="Playfair Display"/>
                <a:ea typeface="Playfair Display"/>
                <a:cs typeface="Playfair Display"/>
                <a:sym typeface="Playfair Display"/>
              </a:defRPr>
            </a:lvl6pPr>
            <a:lvl7pPr lvl="6" algn="r">
              <a:buNone/>
              <a:defRPr sz="1000">
                <a:solidFill>
                  <a:schemeClr val="dk2"/>
                </a:solidFill>
                <a:latin typeface="Playfair Display"/>
                <a:ea typeface="Playfair Display"/>
                <a:cs typeface="Playfair Display"/>
                <a:sym typeface="Playfair Display"/>
              </a:defRPr>
            </a:lvl7pPr>
            <a:lvl8pPr lvl="7" algn="r">
              <a:buNone/>
              <a:defRPr sz="1000">
                <a:solidFill>
                  <a:schemeClr val="dk2"/>
                </a:solidFill>
                <a:latin typeface="Playfair Display"/>
                <a:ea typeface="Playfair Display"/>
                <a:cs typeface="Playfair Display"/>
                <a:sym typeface="Playfair Display"/>
              </a:defRPr>
            </a:lvl8pPr>
            <a:lvl9pPr lvl="8" algn="r">
              <a:buNone/>
              <a:defRPr sz="1000">
                <a:solidFill>
                  <a:schemeClr val="dk2"/>
                </a:solidFill>
                <a:latin typeface="Playfair Display"/>
                <a:ea typeface="Playfair Display"/>
                <a:cs typeface="Playfair Display"/>
                <a:sym typeface="Playfair Display"/>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1.xml"/><Relationship Id="rId3" Type="http://schemas.openxmlformats.org/officeDocument/2006/relationships/image" Target="../media/image2.png"/><Relationship Id="rId4" Type="http://schemas.openxmlformats.org/officeDocument/2006/relationships/image" Target="../media/image15.png"/><Relationship Id="rId5" Type="http://schemas.openxmlformats.org/officeDocument/2006/relationships/image" Target="../media/image1.png"/><Relationship Id="rId6" Type="http://schemas.openxmlformats.org/officeDocument/2006/relationships/image" Target="../media/image9.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0.xml"/><Relationship Id="rId3" Type="http://schemas.openxmlformats.org/officeDocument/2006/relationships/image" Target="../media/image6.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1.xml"/><Relationship Id="rId3"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3.xml"/><Relationship Id="rId3" Type="http://schemas.openxmlformats.org/officeDocument/2006/relationships/image" Target="../media/image16.jp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xml"/><Relationship Id="rId3" Type="http://schemas.openxmlformats.org/officeDocument/2006/relationships/image" Target="../media/image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6.xml"/><Relationship Id="rId3" Type="http://schemas.openxmlformats.org/officeDocument/2006/relationships/image" Target="../media/image1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7.xml"/><Relationship Id="rId3" Type="http://schemas.openxmlformats.org/officeDocument/2006/relationships/image" Target="../media/image10.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8.xml"/><Relationship Id="rId3" Type="http://schemas.openxmlformats.org/officeDocument/2006/relationships/image" Target="../media/image7.png"/><Relationship Id="rId4"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9.xml"/><Relationship Id="rId3" Type="http://schemas.openxmlformats.org/officeDocument/2006/relationships/image" Target="../media/image12.png"/><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7" name="Shape 57"/>
        <p:cNvGrpSpPr/>
        <p:nvPr/>
      </p:nvGrpSpPr>
      <p:grpSpPr>
        <a:xfrm>
          <a:off x="0" y="0"/>
          <a:ext cx="0" cy="0"/>
          <a:chOff x="0" y="0"/>
          <a:chExt cx="0" cy="0"/>
        </a:xfrm>
      </p:grpSpPr>
      <p:pic>
        <p:nvPicPr>
          <p:cNvPr id="58" name="Google Shape;58;p13"/>
          <p:cNvPicPr preferRelativeResize="0"/>
          <p:nvPr/>
        </p:nvPicPr>
        <p:blipFill>
          <a:blip r:embed="rId3">
            <a:alphaModFix/>
          </a:blip>
          <a:stretch>
            <a:fillRect/>
          </a:stretch>
        </p:blipFill>
        <p:spPr>
          <a:xfrm>
            <a:off x="0" y="0"/>
            <a:ext cx="9144003" cy="5143499"/>
          </a:xfrm>
          <a:prstGeom prst="rect">
            <a:avLst/>
          </a:prstGeom>
          <a:noFill/>
          <a:ln>
            <a:noFill/>
          </a:ln>
        </p:spPr>
      </p:pic>
      <p:pic>
        <p:nvPicPr>
          <p:cNvPr id="59" name="Google Shape;59;p13"/>
          <p:cNvPicPr preferRelativeResize="0"/>
          <p:nvPr/>
        </p:nvPicPr>
        <p:blipFill>
          <a:blip r:embed="rId4">
            <a:alphaModFix/>
          </a:blip>
          <a:stretch>
            <a:fillRect/>
          </a:stretch>
        </p:blipFill>
        <p:spPr>
          <a:xfrm>
            <a:off x="1019113" y="1530350"/>
            <a:ext cx="7264323" cy="1837374"/>
          </a:xfrm>
          <a:prstGeom prst="rect">
            <a:avLst/>
          </a:prstGeom>
          <a:noFill/>
          <a:ln>
            <a:noFill/>
          </a:ln>
        </p:spPr>
      </p:pic>
      <p:pic>
        <p:nvPicPr>
          <p:cNvPr id="60" name="Google Shape;60;p13"/>
          <p:cNvPicPr preferRelativeResize="0"/>
          <p:nvPr/>
        </p:nvPicPr>
        <p:blipFill>
          <a:blip r:embed="rId5">
            <a:alphaModFix/>
          </a:blip>
          <a:stretch>
            <a:fillRect/>
          </a:stretch>
        </p:blipFill>
        <p:spPr>
          <a:xfrm>
            <a:off x="1015075" y="3367725"/>
            <a:ext cx="4533100" cy="513175"/>
          </a:xfrm>
          <a:prstGeom prst="rect">
            <a:avLst/>
          </a:prstGeom>
          <a:noFill/>
          <a:ln>
            <a:noFill/>
          </a:ln>
        </p:spPr>
      </p:pic>
      <p:sp>
        <p:nvSpPr>
          <p:cNvPr id="61" name="Google Shape;61;p13"/>
          <p:cNvSpPr txBox="1"/>
          <p:nvPr/>
        </p:nvSpPr>
        <p:spPr>
          <a:xfrm>
            <a:off x="3490800" y="4312200"/>
            <a:ext cx="5653200" cy="8313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a:solidFill>
                  <a:schemeClr val="accent4"/>
                </a:solidFill>
                <a:latin typeface="Oswald"/>
                <a:ea typeface="Oswald"/>
                <a:cs typeface="Oswald"/>
                <a:sym typeface="Oswald"/>
              </a:rPr>
              <a:t>05/13/2022</a:t>
            </a:r>
            <a:endParaRPr>
              <a:solidFill>
                <a:schemeClr val="accent4"/>
              </a:solidFill>
              <a:latin typeface="Oswald"/>
              <a:ea typeface="Oswald"/>
              <a:cs typeface="Oswald"/>
              <a:sym typeface="Oswald"/>
            </a:endParaRPr>
          </a:p>
          <a:p>
            <a:pPr indent="0" lvl="0" marL="0" rtl="0" algn="r">
              <a:spcBef>
                <a:spcPts val="0"/>
              </a:spcBef>
              <a:spcAft>
                <a:spcPts val="0"/>
              </a:spcAft>
              <a:buNone/>
            </a:pPr>
            <a:r>
              <a:rPr lang="en">
                <a:solidFill>
                  <a:schemeClr val="accent4"/>
                </a:solidFill>
                <a:latin typeface="Oswald"/>
                <a:ea typeface="Oswald"/>
                <a:cs typeface="Oswald"/>
                <a:sym typeface="Oswald"/>
              </a:rPr>
              <a:t>Brown University</a:t>
            </a:r>
            <a:endParaRPr>
              <a:solidFill>
                <a:schemeClr val="accent4"/>
              </a:solidFill>
              <a:latin typeface="Oswald"/>
              <a:ea typeface="Oswald"/>
              <a:cs typeface="Oswald"/>
              <a:sym typeface="Oswald"/>
            </a:endParaRPr>
          </a:p>
          <a:p>
            <a:pPr indent="0" lvl="0" marL="0" rtl="0" algn="r">
              <a:spcBef>
                <a:spcPts val="0"/>
              </a:spcBef>
              <a:spcAft>
                <a:spcPts val="0"/>
              </a:spcAft>
              <a:buNone/>
            </a:pPr>
            <a:r>
              <a:rPr lang="en">
                <a:solidFill>
                  <a:schemeClr val="accent4"/>
                </a:solidFill>
                <a:latin typeface="Oswald"/>
                <a:ea typeface="Oswald"/>
                <a:cs typeface="Oswald"/>
                <a:sym typeface="Oswald"/>
              </a:rPr>
              <a:t>CS2470 Deep Learning</a:t>
            </a:r>
            <a:endParaRPr>
              <a:solidFill>
                <a:schemeClr val="accent4"/>
              </a:solidFill>
              <a:latin typeface="Oswald"/>
              <a:ea typeface="Oswald"/>
              <a:cs typeface="Oswald"/>
              <a:sym typeface="Oswald"/>
            </a:endParaRPr>
          </a:p>
        </p:txBody>
      </p:sp>
      <p:pic>
        <p:nvPicPr>
          <p:cNvPr id="62" name="Google Shape;62;p13"/>
          <p:cNvPicPr preferRelativeResize="0"/>
          <p:nvPr/>
        </p:nvPicPr>
        <p:blipFill>
          <a:blip r:embed="rId6">
            <a:alphaModFix/>
          </a:blip>
          <a:stretch>
            <a:fillRect/>
          </a:stretch>
        </p:blipFill>
        <p:spPr>
          <a:xfrm>
            <a:off x="161152" y="4312200"/>
            <a:ext cx="1447598" cy="722375"/>
          </a:xfrm>
          <a:prstGeom prst="rect">
            <a:avLst/>
          </a:prstGeom>
          <a:noFill/>
          <a:ln>
            <a:noFill/>
          </a:ln>
        </p:spPr>
      </p:pic>
      <p:sp>
        <p:nvSpPr>
          <p:cNvPr id="63" name="Google Shape;63;p13"/>
          <p:cNvSpPr/>
          <p:nvPr/>
        </p:nvSpPr>
        <p:spPr>
          <a:xfrm>
            <a:off x="1042600" y="1539075"/>
            <a:ext cx="7198800" cy="1828800"/>
          </a:xfrm>
          <a:prstGeom prst="rect">
            <a:avLst/>
          </a:prstGeom>
          <a:solidFill>
            <a:schemeClr val="lt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4" name="Google Shape;64;p13"/>
          <p:cNvSpPr txBox="1"/>
          <p:nvPr/>
        </p:nvSpPr>
        <p:spPr>
          <a:xfrm>
            <a:off x="1390125" y="1896550"/>
            <a:ext cx="6593100" cy="1293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3600">
                <a:latin typeface="Oswald"/>
                <a:ea typeface="Oswald"/>
                <a:cs typeface="Oswald"/>
                <a:sym typeface="Oswald"/>
              </a:rPr>
              <a:t>#UkraineWar Sentiment Analysis </a:t>
            </a:r>
            <a:endParaRPr sz="3600">
              <a:latin typeface="Oswald"/>
              <a:ea typeface="Oswald"/>
              <a:cs typeface="Oswald"/>
              <a:sym typeface="Oswald"/>
            </a:endParaRPr>
          </a:p>
          <a:p>
            <a:pPr indent="0" lvl="0" marL="0" rtl="0" algn="ctr">
              <a:spcBef>
                <a:spcPts val="0"/>
              </a:spcBef>
              <a:spcAft>
                <a:spcPts val="0"/>
              </a:spcAft>
              <a:buNone/>
            </a:pPr>
            <a:r>
              <a:rPr lang="en" sz="3600">
                <a:latin typeface="Oswald"/>
                <a:ea typeface="Oswald"/>
                <a:cs typeface="Oswald"/>
                <a:sym typeface="Oswald"/>
              </a:rPr>
              <a:t>+ Topic Discovery</a:t>
            </a:r>
            <a:endParaRPr sz="3600">
              <a:latin typeface="Oswald"/>
              <a:ea typeface="Oswald"/>
              <a:cs typeface="Oswald"/>
              <a:sym typeface="Oswa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6" name="Shape 156"/>
        <p:cNvGrpSpPr/>
        <p:nvPr/>
      </p:nvGrpSpPr>
      <p:grpSpPr>
        <a:xfrm>
          <a:off x="0" y="0"/>
          <a:ext cx="0" cy="0"/>
          <a:chOff x="0" y="0"/>
          <a:chExt cx="0" cy="0"/>
        </a:xfrm>
      </p:grpSpPr>
      <p:sp>
        <p:nvSpPr>
          <p:cNvPr id="157" name="Google Shape;157;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Percentage of Total Positive and Negative tweets </a:t>
            </a:r>
            <a:endParaRPr/>
          </a:p>
        </p:txBody>
      </p:sp>
      <p:pic>
        <p:nvPicPr>
          <p:cNvPr id="158" name="Google Shape;158;p22"/>
          <p:cNvPicPr preferRelativeResize="0"/>
          <p:nvPr/>
        </p:nvPicPr>
        <p:blipFill>
          <a:blip r:embed="rId3">
            <a:alphaModFix/>
          </a:blip>
          <a:stretch>
            <a:fillRect/>
          </a:stretch>
        </p:blipFill>
        <p:spPr>
          <a:xfrm>
            <a:off x="672700" y="1383375"/>
            <a:ext cx="7595626" cy="30948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2" name="Shape 162"/>
        <p:cNvGrpSpPr/>
        <p:nvPr/>
      </p:nvGrpSpPr>
      <p:grpSpPr>
        <a:xfrm>
          <a:off x="0" y="0"/>
          <a:ext cx="0" cy="0"/>
          <a:chOff x="0" y="0"/>
          <a:chExt cx="0" cy="0"/>
        </a:xfrm>
      </p:grpSpPr>
      <p:sp>
        <p:nvSpPr>
          <p:cNvPr id="163" name="Google Shape;163;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Misclassified Result Example </a:t>
            </a:r>
            <a:endParaRPr/>
          </a:p>
        </p:txBody>
      </p:sp>
      <p:sp>
        <p:nvSpPr>
          <p:cNvPr id="164" name="Google Shape;164;p23"/>
          <p:cNvSpPr txBox="1"/>
          <p:nvPr>
            <p:ph idx="4294967295" type="body"/>
          </p:nvPr>
        </p:nvSpPr>
        <p:spPr>
          <a:xfrm>
            <a:off x="575925" y="1718475"/>
            <a:ext cx="7883100" cy="579000"/>
          </a:xfrm>
          <a:prstGeom prst="rect">
            <a:avLst/>
          </a:prstGeom>
        </p:spPr>
        <p:txBody>
          <a:bodyPr anchorCtr="0" anchor="t" bIns="91425" lIns="91425" spcFirstLastPara="1" rIns="91425" wrap="square" tIns="91425">
            <a:normAutofit fontScale="70000"/>
          </a:bodyPr>
          <a:lstStyle/>
          <a:p>
            <a:pPr indent="0" lvl="0" marL="0" rtl="0" algn="l">
              <a:spcBef>
                <a:spcPts val="0"/>
              </a:spcBef>
              <a:spcAft>
                <a:spcPts val="1200"/>
              </a:spcAft>
              <a:buNone/>
            </a:pPr>
            <a:r>
              <a:rPr lang="en"/>
              <a:t>For tweets that do not strongly associate with any of the 11 labels, the model cannot classify it correctly.</a:t>
            </a:r>
            <a:endParaRPr/>
          </a:p>
        </p:txBody>
      </p:sp>
      <p:pic>
        <p:nvPicPr>
          <p:cNvPr id="165" name="Google Shape;165;p23"/>
          <p:cNvPicPr preferRelativeResize="0"/>
          <p:nvPr/>
        </p:nvPicPr>
        <p:blipFill>
          <a:blip r:embed="rId3">
            <a:alphaModFix/>
          </a:blip>
          <a:stretch>
            <a:fillRect/>
          </a:stretch>
        </p:blipFill>
        <p:spPr>
          <a:xfrm>
            <a:off x="843763" y="2774688"/>
            <a:ext cx="4260300" cy="392615"/>
          </a:xfrm>
          <a:prstGeom prst="rect">
            <a:avLst/>
          </a:prstGeom>
          <a:noFill/>
          <a:ln>
            <a:noFill/>
          </a:ln>
        </p:spPr>
      </p:pic>
      <p:sp>
        <p:nvSpPr>
          <p:cNvPr id="166" name="Google Shape;166;p23"/>
          <p:cNvSpPr txBox="1"/>
          <p:nvPr/>
        </p:nvSpPr>
        <p:spPr>
          <a:xfrm>
            <a:off x="3000738" y="3796300"/>
            <a:ext cx="387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latin typeface="Playfair Display"/>
                <a:ea typeface="Playfair Display"/>
                <a:cs typeface="Playfair Display"/>
                <a:sym typeface="Playfair Display"/>
              </a:rPr>
              <a:t>We need to explore more beyond the 11 sentiments…</a:t>
            </a:r>
            <a:endParaRPr sz="1200">
              <a:latin typeface="Playfair Display"/>
              <a:ea typeface="Playfair Display"/>
              <a:cs typeface="Playfair Display"/>
              <a:sym typeface="Playfair Display"/>
            </a:endParaRPr>
          </a:p>
        </p:txBody>
      </p:sp>
      <p:sp>
        <p:nvSpPr>
          <p:cNvPr id="167" name="Google Shape;167;p23"/>
          <p:cNvSpPr txBox="1"/>
          <p:nvPr/>
        </p:nvSpPr>
        <p:spPr>
          <a:xfrm>
            <a:off x="6308325" y="2608570"/>
            <a:ext cx="224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layfair Display"/>
              <a:ea typeface="Playfair Display"/>
              <a:cs typeface="Playfair Display"/>
              <a:sym typeface="Playfair Display"/>
            </a:endParaRPr>
          </a:p>
        </p:txBody>
      </p:sp>
      <p:sp>
        <p:nvSpPr>
          <p:cNvPr id="168" name="Google Shape;168;p23"/>
          <p:cNvSpPr txBox="1"/>
          <p:nvPr/>
        </p:nvSpPr>
        <p:spPr>
          <a:xfrm>
            <a:off x="6308325" y="2760975"/>
            <a:ext cx="2592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Playfair Display"/>
                <a:ea typeface="Playfair Display"/>
                <a:cs typeface="Playfair Display"/>
                <a:sym typeface="Playfair Display"/>
              </a:rPr>
              <a:t>JOY </a:t>
            </a:r>
            <a:r>
              <a:rPr b="1" lang="en">
                <a:solidFill>
                  <a:schemeClr val="dk2"/>
                </a:solidFill>
                <a:latin typeface="Playfair Display"/>
                <a:ea typeface="Playfair Display"/>
                <a:cs typeface="Playfair Display"/>
                <a:sym typeface="Playfair Display"/>
              </a:rPr>
              <a:t>😄, SADNESS💔</a:t>
            </a:r>
            <a:endParaRPr b="1">
              <a:latin typeface="Playfair Display"/>
              <a:ea typeface="Playfair Display"/>
              <a:cs typeface="Playfair Display"/>
              <a:sym typeface="Playfair Display"/>
            </a:endParaRPr>
          </a:p>
        </p:txBody>
      </p:sp>
      <p:sp>
        <p:nvSpPr>
          <p:cNvPr id="169" name="Google Shape;169;p23"/>
          <p:cNvSpPr/>
          <p:nvPr/>
        </p:nvSpPr>
        <p:spPr>
          <a:xfrm>
            <a:off x="5114150" y="2769070"/>
            <a:ext cx="682500" cy="384000"/>
          </a:xfrm>
          <a:prstGeom prst="rightArrow">
            <a:avLst>
              <a:gd fmla="val 50000" name="adj1"/>
              <a:gd fmla="val 50000" name="adj2"/>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4"/>
          <p:cNvSpPr txBox="1"/>
          <p:nvPr>
            <p:ph type="title"/>
          </p:nvPr>
        </p:nvSpPr>
        <p:spPr>
          <a:xfrm>
            <a:off x="344250" y="1403850"/>
            <a:ext cx="8455500" cy="2146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Topic Discovery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Latent Dirichlet Allocation (LDA) for Topic Discovery</a:t>
            </a:r>
            <a:endParaRPr/>
          </a:p>
        </p:txBody>
      </p:sp>
      <p:sp>
        <p:nvSpPr>
          <p:cNvPr id="180" name="Google Shape;180;p25"/>
          <p:cNvSpPr txBox="1"/>
          <p:nvPr>
            <p:ph idx="1" type="body"/>
          </p:nvPr>
        </p:nvSpPr>
        <p:spPr>
          <a:xfrm>
            <a:off x="311700" y="1462650"/>
            <a:ext cx="3999900" cy="3334800"/>
          </a:xfrm>
          <a:prstGeom prst="rect">
            <a:avLst/>
          </a:prstGeom>
        </p:spPr>
        <p:txBody>
          <a:bodyPr anchorCtr="0" anchor="t" bIns="91425" lIns="91425" spcFirstLastPara="1" rIns="91425" wrap="square" tIns="91425">
            <a:normAutofit/>
          </a:bodyPr>
          <a:lstStyle/>
          <a:p>
            <a:pPr indent="-317500" lvl="0" marL="457200" rtl="0" algn="l">
              <a:lnSpc>
                <a:spcPct val="115714"/>
              </a:lnSpc>
              <a:spcBef>
                <a:spcPts val="0"/>
              </a:spcBef>
              <a:spcAft>
                <a:spcPts val="0"/>
              </a:spcAft>
              <a:buSzPts val="1400"/>
              <a:buFont typeface="Oswald"/>
              <a:buChar char="●"/>
            </a:pPr>
            <a:r>
              <a:rPr lang="en">
                <a:latin typeface="Oswald"/>
                <a:ea typeface="Oswald"/>
                <a:cs typeface="Oswald"/>
                <a:sym typeface="Oswald"/>
              </a:rPr>
              <a:t>Unsupervised learning method allows us to detect </a:t>
            </a:r>
            <a:r>
              <a:rPr lang="en">
                <a:solidFill>
                  <a:srgbClr val="292929"/>
                </a:solidFill>
                <a:highlight>
                  <a:srgbClr val="FFFFFF"/>
                </a:highlight>
                <a:latin typeface="Oswald"/>
                <a:ea typeface="Oswald"/>
                <a:cs typeface="Oswald"/>
                <a:sym typeface="Oswald"/>
              </a:rPr>
              <a:t>latent topics that govern the words in </a:t>
            </a:r>
            <a:r>
              <a:rPr lang="en">
                <a:solidFill>
                  <a:srgbClr val="292929"/>
                </a:solidFill>
                <a:highlight>
                  <a:srgbClr val="FFFFFF"/>
                </a:highlight>
                <a:latin typeface="Oswald"/>
                <a:ea typeface="Oswald"/>
                <a:cs typeface="Oswald"/>
                <a:sym typeface="Oswald"/>
              </a:rPr>
              <a:t>twitter</a:t>
            </a:r>
            <a:r>
              <a:rPr lang="en">
                <a:solidFill>
                  <a:srgbClr val="292929"/>
                </a:solidFill>
                <a:highlight>
                  <a:srgbClr val="FFFFFF"/>
                </a:highlight>
                <a:latin typeface="Oswald"/>
                <a:ea typeface="Oswald"/>
                <a:cs typeface="Oswald"/>
                <a:sym typeface="Oswald"/>
              </a:rPr>
              <a:t> datasets.</a:t>
            </a:r>
            <a:endParaRPr>
              <a:solidFill>
                <a:srgbClr val="292929"/>
              </a:solidFill>
              <a:highlight>
                <a:srgbClr val="FFFFFF"/>
              </a:highlight>
              <a:latin typeface="Oswald"/>
              <a:ea typeface="Oswald"/>
              <a:cs typeface="Oswald"/>
              <a:sym typeface="Oswald"/>
            </a:endParaRPr>
          </a:p>
          <a:p>
            <a:pPr indent="-310832" lvl="0" marL="457200" rtl="0" algn="l">
              <a:lnSpc>
                <a:spcPct val="115714"/>
              </a:lnSpc>
              <a:spcBef>
                <a:spcPts val="0"/>
              </a:spcBef>
              <a:spcAft>
                <a:spcPts val="0"/>
              </a:spcAft>
              <a:buClr>
                <a:srgbClr val="292929"/>
              </a:buClr>
              <a:buSzPts val="1295"/>
              <a:buFont typeface="Oswald"/>
              <a:buChar char="●"/>
            </a:pPr>
            <a:r>
              <a:rPr lang="en">
                <a:solidFill>
                  <a:srgbClr val="292929"/>
                </a:solidFill>
                <a:highlight>
                  <a:srgbClr val="FFFFFF"/>
                </a:highlight>
                <a:latin typeface="Oswald"/>
                <a:ea typeface="Oswald"/>
                <a:cs typeface="Oswald"/>
                <a:sym typeface="Oswald"/>
              </a:rPr>
              <a:t>Output a file that contains all the topics made of all the words with their probabilities to belong to that topic</a:t>
            </a:r>
            <a:endParaRPr>
              <a:solidFill>
                <a:srgbClr val="292929"/>
              </a:solidFill>
              <a:highlight>
                <a:srgbClr val="FFFFFF"/>
              </a:highlight>
              <a:latin typeface="Oswald"/>
              <a:ea typeface="Oswald"/>
              <a:cs typeface="Oswald"/>
              <a:sym typeface="Oswald"/>
            </a:endParaRPr>
          </a:p>
          <a:p>
            <a:pPr indent="-310832" lvl="0" marL="457200" rtl="0" algn="l">
              <a:lnSpc>
                <a:spcPct val="115714"/>
              </a:lnSpc>
              <a:spcBef>
                <a:spcPts val="0"/>
              </a:spcBef>
              <a:spcAft>
                <a:spcPts val="0"/>
              </a:spcAft>
              <a:buClr>
                <a:srgbClr val="292929"/>
              </a:buClr>
              <a:buSzPts val="1295"/>
              <a:buFont typeface="Oswald"/>
              <a:buChar char="●"/>
            </a:pPr>
            <a:r>
              <a:rPr lang="en">
                <a:solidFill>
                  <a:srgbClr val="292929"/>
                </a:solidFill>
                <a:highlight>
                  <a:srgbClr val="FFFFFF"/>
                </a:highlight>
                <a:latin typeface="Oswald"/>
                <a:ea typeface="Oswald"/>
                <a:cs typeface="Oswald"/>
                <a:sym typeface="Oswald"/>
              </a:rPr>
              <a:t>We can conduct human analysis to define such topics more precisely</a:t>
            </a:r>
            <a:endParaRPr>
              <a:solidFill>
                <a:srgbClr val="292929"/>
              </a:solidFill>
              <a:highlight>
                <a:srgbClr val="FFFFFF"/>
              </a:highlight>
              <a:latin typeface="Oswald"/>
              <a:ea typeface="Oswald"/>
              <a:cs typeface="Oswald"/>
              <a:sym typeface="Oswald"/>
            </a:endParaRPr>
          </a:p>
        </p:txBody>
      </p:sp>
      <p:pic>
        <p:nvPicPr>
          <p:cNvPr id="181" name="Google Shape;181;p25"/>
          <p:cNvPicPr preferRelativeResize="0"/>
          <p:nvPr/>
        </p:nvPicPr>
        <p:blipFill>
          <a:blip r:embed="rId3">
            <a:alphaModFix/>
          </a:blip>
          <a:stretch>
            <a:fillRect/>
          </a:stretch>
        </p:blipFill>
        <p:spPr>
          <a:xfrm>
            <a:off x="4457275" y="1393925"/>
            <a:ext cx="4527598" cy="2282796"/>
          </a:xfrm>
          <a:prstGeom prst="rect">
            <a:avLst/>
          </a:prstGeom>
          <a:noFill/>
          <a:ln>
            <a:noFill/>
          </a:ln>
        </p:spPr>
      </p:pic>
      <p:sp>
        <p:nvSpPr>
          <p:cNvPr id="182" name="Google Shape;182;p25"/>
          <p:cNvSpPr txBox="1"/>
          <p:nvPr/>
        </p:nvSpPr>
        <p:spPr>
          <a:xfrm>
            <a:off x="4262125" y="2153850"/>
            <a:ext cx="1104000" cy="646500"/>
          </a:xfrm>
          <a:prstGeom prst="rect">
            <a:avLst/>
          </a:prstGeom>
          <a:solidFill>
            <a:schemeClr val="lt1"/>
          </a:solid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highlight>
                  <a:schemeClr val="lt1"/>
                </a:highlight>
                <a:latin typeface="Times New Roman"/>
                <a:ea typeface="Times New Roman"/>
                <a:cs typeface="Times New Roman"/>
                <a:sym typeface="Times New Roman"/>
              </a:rPr>
              <a:t>𝛼:</a:t>
            </a:r>
            <a:r>
              <a:rPr lang="en" sz="900">
                <a:highlight>
                  <a:schemeClr val="lt1"/>
                </a:highlight>
                <a:latin typeface="Times New Roman"/>
                <a:ea typeface="Times New Roman"/>
                <a:cs typeface="Times New Roman"/>
                <a:sym typeface="Times New Roman"/>
              </a:rPr>
              <a:t> prior parameter of per tweet topic distribution</a:t>
            </a:r>
            <a:endParaRPr sz="900">
              <a:highlight>
                <a:schemeClr val="lt1"/>
              </a:highlight>
              <a:latin typeface="Times New Roman"/>
              <a:ea typeface="Times New Roman"/>
              <a:cs typeface="Times New Roman"/>
              <a:sym typeface="Times New Roman"/>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26"/>
          <p:cNvSpPr txBox="1"/>
          <p:nvPr>
            <p:ph type="title"/>
          </p:nvPr>
        </p:nvSpPr>
        <p:spPr>
          <a:xfrm>
            <a:off x="311700" y="309500"/>
            <a:ext cx="6952800" cy="573900"/>
          </a:xfrm>
          <a:prstGeom prst="rect">
            <a:avLst/>
          </a:prstGeom>
        </p:spPr>
        <p:txBody>
          <a:bodyPr anchorCtr="0" anchor="b" bIns="91425" lIns="91425" spcFirstLastPara="1" rIns="91425" wrap="square" tIns="91425">
            <a:normAutofit fontScale="90000"/>
          </a:bodyPr>
          <a:lstStyle/>
          <a:p>
            <a:pPr indent="0" lvl="0" marL="0" rtl="0" algn="l">
              <a:spcBef>
                <a:spcPts val="0"/>
              </a:spcBef>
              <a:spcAft>
                <a:spcPts val="0"/>
              </a:spcAft>
              <a:buNone/>
            </a:pPr>
            <a:r>
              <a:rPr lang="en" sz="3000"/>
              <a:t>LDA Example Results 1: (Topic “Putin”)</a:t>
            </a:r>
            <a:endParaRPr/>
          </a:p>
        </p:txBody>
      </p:sp>
      <p:pic>
        <p:nvPicPr>
          <p:cNvPr id="188" name="Google Shape;188;p26"/>
          <p:cNvPicPr preferRelativeResize="0"/>
          <p:nvPr/>
        </p:nvPicPr>
        <p:blipFill>
          <a:blip r:embed="rId3">
            <a:alphaModFix/>
          </a:blip>
          <a:stretch>
            <a:fillRect/>
          </a:stretch>
        </p:blipFill>
        <p:spPr>
          <a:xfrm>
            <a:off x="3249975" y="1001750"/>
            <a:ext cx="5554028" cy="3721576"/>
          </a:xfrm>
          <a:prstGeom prst="rect">
            <a:avLst/>
          </a:prstGeom>
          <a:noFill/>
          <a:ln cap="flat" cmpd="sng" w="9525">
            <a:solidFill>
              <a:schemeClr val="dk2"/>
            </a:solidFill>
            <a:prstDash val="solid"/>
            <a:round/>
            <a:headEnd len="sm" w="sm" type="none"/>
            <a:tailEnd len="sm" w="sm" type="none"/>
          </a:ln>
        </p:spPr>
      </p:pic>
      <p:sp>
        <p:nvSpPr>
          <p:cNvPr id="189" name="Google Shape;189;p26"/>
          <p:cNvSpPr txBox="1"/>
          <p:nvPr/>
        </p:nvSpPr>
        <p:spPr>
          <a:xfrm>
            <a:off x="336825" y="1183450"/>
            <a:ext cx="2995200" cy="27705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Oswald"/>
              <a:buChar char="●"/>
            </a:pPr>
            <a:r>
              <a:rPr lang="en">
                <a:latin typeface="Oswald"/>
                <a:ea typeface="Oswald"/>
                <a:cs typeface="Oswald"/>
                <a:sym typeface="Oswald"/>
              </a:rPr>
              <a:t>Most meaningful words:</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b="1" lang="en">
                <a:latin typeface="Oswald"/>
                <a:ea typeface="Oswald"/>
                <a:cs typeface="Oswald"/>
                <a:sym typeface="Oswald"/>
              </a:rPr>
              <a:t>Putin</a:t>
            </a:r>
            <a:endParaRPr b="1">
              <a:latin typeface="Oswald"/>
              <a:ea typeface="Oswald"/>
              <a:cs typeface="Oswald"/>
              <a:sym typeface="Oswald"/>
            </a:endParaRPr>
          </a:p>
          <a:p>
            <a:pPr indent="-317500" lvl="1" marL="914400" rtl="0" algn="l">
              <a:spcBef>
                <a:spcPts val="0"/>
              </a:spcBef>
              <a:spcAft>
                <a:spcPts val="0"/>
              </a:spcAft>
              <a:buSzPts val="1400"/>
              <a:buFont typeface="Oswald"/>
              <a:buChar char="○"/>
            </a:pPr>
            <a:r>
              <a:rPr b="1" lang="en">
                <a:latin typeface="Oswald"/>
                <a:ea typeface="Oswald"/>
                <a:cs typeface="Oswald"/>
                <a:sym typeface="Oswald"/>
              </a:rPr>
              <a:t>Russia</a:t>
            </a:r>
            <a:endParaRPr b="1">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Stop putin now</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Stopwar</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Genocide</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War_crimes</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Putin War Crime</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Warcrimes</a:t>
            </a:r>
            <a:endParaRPr>
              <a:latin typeface="Oswald"/>
              <a:ea typeface="Oswald"/>
              <a:cs typeface="Oswald"/>
              <a:sym typeface="Oswald"/>
            </a:endParaRPr>
          </a:p>
          <a:p>
            <a:pPr indent="0" lvl="0" marL="0" rtl="0" algn="l">
              <a:spcBef>
                <a:spcPts val="0"/>
              </a:spcBef>
              <a:spcAft>
                <a:spcPts val="0"/>
              </a:spcAft>
              <a:buNone/>
            </a:pPr>
            <a:r>
              <a:t/>
            </a:r>
            <a:endParaRPr>
              <a:latin typeface="Oswald"/>
              <a:ea typeface="Oswald"/>
              <a:cs typeface="Oswald"/>
              <a:sym typeface="Oswald"/>
            </a:endParaRPr>
          </a:p>
          <a:p>
            <a:pPr indent="-317500" lvl="0" marL="457200" rtl="0" algn="l">
              <a:spcBef>
                <a:spcPts val="0"/>
              </a:spcBef>
              <a:spcAft>
                <a:spcPts val="0"/>
              </a:spcAft>
              <a:buSzPts val="1400"/>
              <a:buFont typeface="Oswald"/>
              <a:buChar char="●"/>
            </a:pPr>
            <a:r>
              <a:rPr lang="en">
                <a:latin typeface="Oswald"/>
                <a:ea typeface="Oswald"/>
                <a:cs typeface="Oswald"/>
                <a:sym typeface="Oswald"/>
              </a:rPr>
              <a:t>Potential sentiment </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Anti - War emotion</a:t>
            </a:r>
            <a:endParaRPr>
              <a:latin typeface="Oswald"/>
              <a:ea typeface="Oswald"/>
              <a:cs typeface="Oswald"/>
              <a:sym typeface="Oswald"/>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7"/>
          <p:cNvSpPr txBox="1"/>
          <p:nvPr>
            <p:ph type="title"/>
          </p:nvPr>
        </p:nvSpPr>
        <p:spPr>
          <a:xfrm>
            <a:off x="221925" y="28305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LDA Results 2: (Topic “</a:t>
            </a:r>
            <a:r>
              <a:rPr lang="en"/>
              <a:t>Zelenskyy”</a:t>
            </a:r>
            <a:r>
              <a:rPr lang="en"/>
              <a:t>)</a:t>
            </a:r>
            <a:endParaRPr/>
          </a:p>
        </p:txBody>
      </p:sp>
      <p:pic>
        <p:nvPicPr>
          <p:cNvPr id="195" name="Google Shape;195;p27"/>
          <p:cNvPicPr preferRelativeResize="0"/>
          <p:nvPr/>
        </p:nvPicPr>
        <p:blipFill>
          <a:blip r:embed="rId3">
            <a:alphaModFix/>
          </a:blip>
          <a:stretch>
            <a:fillRect/>
          </a:stretch>
        </p:blipFill>
        <p:spPr>
          <a:xfrm>
            <a:off x="3351000" y="974075"/>
            <a:ext cx="5391524" cy="3841675"/>
          </a:xfrm>
          <a:prstGeom prst="rect">
            <a:avLst/>
          </a:prstGeom>
          <a:noFill/>
          <a:ln cap="flat" cmpd="sng" w="9525">
            <a:solidFill>
              <a:schemeClr val="dk2"/>
            </a:solidFill>
            <a:prstDash val="solid"/>
            <a:round/>
            <a:headEnd len="sm" w="sm" type="none"/>
            <a:tailEnd len="sm" w="sm" type="none"/>
          </a:ln>
        </p:spPr>
      </p:pic>
      <p:sp>
        <p:nvSpPr>
          <p:cNvPr id="196" name="Google Shape;196;p27"/>
          <p:cNvSpPr txBox="1"/>
          <p:nvPr/>
        </p:nvSpPr>
        <p:spPr>
          <a:xfrm>
            <a:off x="418775" y="1101525"/>
            <a:ext cx="2995200" cy="3417000"/>
          </a:xfrm>
          <a:prstGeom prst="rect">
            <a:avLst/>
          </a:prstGeom>
          <a:noFill/>
          <a:ln>
            <a:noFill/>
          </a:ln>
        </p:spPr>
        <p:txBody>
          <a:bodyPr anchorCtr="0" anchor="t" bIns="91425" lIns="91425" spcFirstLastPara="1" rIns="91425" wrap="square" tIns="91425">
            <a:spAutoFit/>
          </a:bodyPr>
          <a:lstStyle/>
          <a:p>
            <a:pPr indent="-317500" lvl="0" marL="457200" rtl="0" algn="l">
              <a:spcBef>
                <a:spcPts val="0"/>
              </a:spcBef>
              <a:spcAft>
                <a:spcPts val="0"/>
              </a:spcAft>
              <a:buSzPts val="1400"/>
              <a:buFont typeface="Oswald"/>
              <a:buChar char="●"/>
            </a:pPr>
            <a:r>
              <a:rPr lang="en">
                <a:latin typeface="Oswald"/>
                <a:ea typeface="Oswald"/>
                <a:cs typeface="Oswald"/>
                <a:sym typeface="Oswald"/>
              </a:rPr>
              <a:t>Most Significant words:</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b="1" lang="en">
                <a:latin typeface="Oswald"/>
                <a:ea typeface="Oswald"/>
                <a:cs typeface="Oswald"/>
                <a:sym typeface="Oswald"/>
              </a:rPr>
              <a:t>Ukraine</a:t>
            </a:r>
            <a:endParaRPr b="1">
              <a:latin typeface="Oswald"/>
              <a:ea typeface="Oswald"/>
              <a:cs typeface="Oswald"/>
              <a:sym typeface="Oswald"/>
            </a:endParaRPr>
          </a:p>
          <a:p>
            <a:pPr indent="-317500" lvl="1" marL="914400" rtl="0" algn="l">
              <a:spcBef>
                <a:spcPts val="0"/>
              </a:spcBef>
              <a:spcAft>
                <a:spcPts val="0"/>
              </a:spcAft>
              <a:buSzPts val="1400"/>
              <a:buFont typeface="Oswald"/>
              <a:buChar char="○"/>
            </a:pPr>
            <a:r>
              <a:rPr b="1" lang="en">
                <a:latin typeface="Oswald"/>
                <a:ea typeface="Oswald"/>
                <a:cs typeface="Oswald"/>
                <a:sym typeface="Oswald"/>
              </a:rPr>
              <a:t>Zelenskyy</a:t>
            </a:r>
            <a:endParaRPr b="1">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Live</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good </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Protect</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Freedom</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Hope</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Stand</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Love</a:t>
            </a:r>
            <a:endParaRPr>
              <a:latin typeface="Oswald"/>
              <a:ea typeface="Oswald"/>
              <a:cs typeface="Oswald"/>
              <a:sym typeface="Oswald"/>
            </a:endParaRPr>
          </a:p>
          <a:p>
            <a:pPr indent="-317500" lvl="0" marL="457200" rtl="0" algn="l">
              <a:spcBef>
                <a:spcPts val="0"/>
              </a:spcBef>
              <a:spcAft>
                <a:spcPts val="0"/>
              </a:spcAft>
              <a:buSzPts val="1400"/>
              <a:buFont typeface="Oswald"/>
              <a:buChar char="●"/>
            </a:pPr>
            <a:r>
              <a:rPr lang="en">
                <a:latin typeface="Oswald"/>
                <a:ea typeface="Oswald"/>
                <a:cs typeface="Oswald"/>
                <a:sym typeface="Oswald"/>
              </a:rPr>
              <a:t>Potential sentiment:</a:t>
            </a:r>
            <a:endParaRPr>
              <a:latin typeface="Oswald"/>
              <a:ea typeface="Oswald"/>
              <a:cs typeface="Oswald"/>
              <a:sym typeface="Oswald"/>
            </a:endParaRPr>
          </a:p>
          <a:p>
            <a:pPr indent="-317500" lvl="1" marL="914400" rtl="0" algn="l">
              <a:spcBef>
                <a:spcPts val="0"/>
              </a:spcBef>
              <a:spcAft>
                <a:spcPts val="0"/>
              </a:spcAft>
              <a:buSzPts val="1400"/>
              <a:buFont typeface="Oswald"/>
              <a:buChar char="○"/>
            </a:pPr>
            <a:r>
              <a:rPr lang="en">
                <a:latin typeface="Oswald"/>
                <a:ea typeface="Oswald"/>
                <a:cs typeface="Oswald"/>
                <a:sym typeface="Oswald"/>
              </a:rPr>
              <a:t>Supportive</a:t>
            </a:r>
            <a:endParaRPr>
              <a:latin typeface="Oswald"/>
              <a:ea typeface="Oswald"/>
              <a:cs typeface="Oswald"/>
              <a:sym typeface="Oswald"/>
            </a:endParaRPr>
          </a:p>
          <a:p>
            <a:pPr indent="-317500" lvl="0" marL="457200" rtl="0" algn="l">
              <a:spcBef>
                <a:spcPts val="0"/>
              </a:spcBef>
              <a:spcAft>
                <a:spcPts val="0"/>
              </a:spcAft>
              <a:buSzPts val="1400"/>
              <a:buFont typeface="Oswald"/>
              <a:buChar char="●"/>
            </a:pPr>
            <a:r>
              <a:rPr lang="en">
                <a:latin typeface="Oswald"/>
                <a:ea typeface="Oswald"/>
                <a:cs typeface="Oswald"/>
                <a:sym typeface="Oswald"/>
              </a:rPr>
              <a:t>Benefit: Capture some extra sentiments that we have not included in our train dataset</a:t>
            </a:r>
            <a:endParaRPr>
              <a:latin typeface="Oswald"/>
              <a:ea typeface="Oswald"/>
              <a:cs typeface="Oswald"/>
              <a:sym typeface="Oswa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 name="Shape 200"/>
        <p:cNvGrpSpPr/>
        <p:nvPr/>
      </p:nvGrpSpPr>
      <p:grpSpPr>
        <a:xfrm>
          <a:off x="0" y="0"/>
          <a:ext cx="0" cy="0"/>
          <a:chOff x="0" y="0"/>
          <a:chExt cx="0" cy="0"/>
        </a:xfrm>
      </p:grpSpPr>
      <p:sp>
        <p:nvSpPr>
          <p:cNvPr id="201" name="Google Shape;201;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 </a:t>
            </a:r>
            <a:endParaRPr/>
          </a:p>
        </p:txBody>
      </p:sp>
      <p:sp>
        <p:nvSpPr>
          <p:cNvPr id="202" name="Google Shape;202;p28"/>
          <p:cNvSpPr txBox="1"/>
          <p:nvPr/>
        </p:nvSpPr>
        <p:spPr>
          <a:xfrm>
            <a:off x="387150" y="1207525"/>
            <a:ext cx="8332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layfair Display"/>
              <a:ea typeface="Playfair Display"/>
              <a:cs typeface="Playfair Display"/>
              <a:sym typeface="Playfair Display"/>
            </a:endParaRPr>
          </a:p>
        </p:txBody>
      </p:sp>
      <p:sp>
        <p:nvSpPr>
          <p:cNvPr id="203" name="Google Shape;203;p28"/>
          <p:cNvSpPr txBox="1"/>
          <p:nvPr/>
        </p:nvSpPr>
        <p:spPr>
          <a:xfrm>
            <a:off x="923450" y="1181625"/>
            <a:ext cx="6881100" cy="3848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layfair Display"/>
              <a:ea typeface="Playfair Display"/>
              <a:cs typeface="Playfair Display"/>
              <a:sym typeface="Playfair Display"/>
            </a:endParaRPr>
          </a:p>
          <a:p>
            <a:pPr indent="-317500" lvl="0" marL="457200" rtl="0" algn="l">
              <a:spcBef>
                <a:spcPts val="0"/>
              </a:spcBef>
              <a:spcAft>
                <a:spcPts val="0"/>
              </a:spcAft>
              <a:buSzPts val="1400"/>
              <a:buFont typeface="Playfair Display"/>
              <a:buChar char="●"/>
            </a:pPr>
            <a:r>
              <a:rPr lang="en">
                <a:solidFill>
                  <a:schemeClr val="dk2"/>
                </a:solidFill>
                <a:latin typeface="Playfair Display"/>
                <a:ea typeface="Playfair Display"/>
                <a:cs typeface="Playfair Display"/>
                <a:sym typeface="Playfair Display"/>
              </a:rPr>
              <a:t>The Sentiment Analysis model help us to understand the general reactions to the war between </a:t>
            </a:r>
            <a:r>
              <a:rPr lang="en">
                <a:solidFill>
                  <a:schemeClr val="dk2"/>
                </a:solidFill>
                <a:latin typeface="Playfair Display"/>
                <a:ea typeface="Playfair Display"/>
                <a:cs typeface="Playfair Display"/>
                <a:sym typeface="Playfair Display"/>
              </a:rPr>
              <a:t>Ukraine</a:t>
            </a:r>
            <a:r>
              <a:rPr lang="en">
                <a:solidFill>
                  <a:schemeClr val="dk2"/>
                </a:solidFill>
                <a:latin typeface="Playfair Display"/>
                <a:ea typeface="Playfair Display"/>
                <a:cs typeface="Playfair Display"/>
                <a:sym typeface="Playfair Display"/>
              </a:rPr>
              <a:t> and Russia. However, 11 sentiments are not enough for the model to summarize the millions of online discussions effectively. The LDA model helps us to further understand the most concerned topics.</a:t>
            </a:r>
            <a:endParaRPr>
              <a:solidFill>
                <a:schemeClr val="dk2"/>
              </a:solidFill>
              <a:latin typeface="Playfair Display"/>
              <a:ea typeface="Playfair Display"/>
              <a:cs typeface="Playfair Display"/>
              <a:sym typeface="Playfair Display"/>
            </a:endParaRPr>
          </a:p>
          <a:p>
            <a:pPr indent="-317500" lvl="0" marL="457200" rtl="0" algn="l">
              <a:spcBef>
                <a:spcPts val="0"/>
              </a:spcBef>
              <a:spcAft>
                <a:spcPts val="0"/>
              </a:spcAft>
              <a:buSzPts val="1400"/>
              <a:buFont typeface="Playfair Display"/>
              <a:buChar char="●"/>
            </a:pPr>
            <a:r>
              <a:rPr lang="en">
                <a:latin typeface="Playfair Display"/>
                <a:ea typeface="Playfair Display"/>
                <a:cs typeface="Playfair Display"/>
                <a:sym typeface="Playfair Display"/>
              </a:rPr>
              <a:t>The topic discovery model can help us to improve our sentiment analysis model. </a:t>
            </a:r>
            <a:endParaRPr>
              <a:latin typeface="Playfair Display"/>
              <a:ea typeface="Playfair Display"/>
              <a:cs typeface="Playfair Display"/>
              <a:sym typeface="Playfair Display"/>
            </a:endParaRPr>
          </a:p>
          <a:p>
            <a:pPr indent="-317500" lvl="1" marL="914400" rtl="0" algn="l">
              <a:spcBef>
                <a:spcPts val="0"/>
              </a:spcBef>
              <a:spcAft>
                <a:spcPts val="0"/>
              </a:spcAft>
              <a:buSzPts val="1400"/>
              <a:buFont typeface="Playfair Display"/>
              <a:buChar char="○"/>
            </a:pPr>
            <a:r>
              <a:rPr lang="en">
                <a:latin typeface="Playfair Display"/>
                <a:ea typeface="Playfair Display"/>
                <a:cs typeface="Playfair Display"/>
                <a:sym typeface="Playfair Display"/>
              </a:rPr>
              <a:t>We can explore sentiments with high frequency that are not </a:t>
            </a:r>
            <a:r>
              <a:rPr lang="en">
                <a:latin typeface="Playfair Display"/>
                <a:ea typeface="Playfair Display"/>
                <a:cs typeface="Playfair Display"/>
                <a:sym typeface="Playfair Display"/>
              </a:rPr>
              <a:t>covered </a:t>
            </a:r>
            <a:r>
              <a:rPr lang="en">
                <a:latin typeface="Playfair Display"/>
                <a:ea typeface="Playfair Display"/>
                <a:cs typeface="Playfair Display"/>
                <a:sym typeface="Playfair Display"/>
              </a:rPr>
              <a:t>in our 11 labels and add more appropriate sentiment observations to train our model.</a:t>
            </a:r>
            <a:endParaRPr>
              <a:latin typeface="Playfair Display"/>
              <a:ea typeface="Playfair Display"/>
              <a:cs typeface="Playfair Display"/>
              <a:sym typeface="Playfair Display"/>
            </a:endParaRPr>
          </a:p>
          <a:p>
            <a:pPr indent="-317500" lvl="1" marL="914400" rtl="0" algn="l">
              <a:spcBef>
                <a:spcPts val="0"/>
              </a:spcBef>
              <a:spcAft>
                <a:spcPts val="0"/>
              </a:spcAft>
              <a:buSzPts val="1400"/>
              <a:buFont typeface="Playfair Display"/>
              <a:buChar char="○"/>
            </a:pPr>
            <a:r>
              <a:rPr lang="en">
                <a:latin typeface="Playfair Display"/>
                <a:ea typeface="Playfair Display"/>
                <a:cs typeface="Playfair Display"/>
                <a:sym typeface="Playfair Display"/>
              </a:rPr>
              <a:t>Some topic groups from the LDA model show strong attitudes, such as supporting Ukraine. We can introduce a layer to our model after the BiLSTM, which can detect key words from a topic group associated with positive sentiment and increase the likelihood of classifying the tweet as positive.</a:t>
            </a:r>
            <a:endParaRPr>
              <a:latin typeface="Playfair Display"/>
              <a:ea typeface="Playfair Display"/>
              <a:cs typeface="Playfair Display"/>
              <a:sym typeface="Playfair Display"/>
            </a:endParaRPr>
          </a:p>
          <a:p>
            <a:pPr indent="0" lvl="0" marL="0" rtl="0" algn="l">
              <a:spcBef>
                <a:spcPts val="0"/>
              </a:spcBef>
              <a:spcAft>
                <a:spcPts val="0"/>
              </a:spcAft>
              <a:buNone/>
            </a:pPr>
            <a:r>
              <a:t/>
            </a:r>
            <a:endParaRPr>
              <a:latin typeface="Playfair Display"/>
              <a:ea typeface="Playfair Display"/>
              <a:cs typeface="Playfair Display"/>
              <a:sym typeface="Playfair Display"/>
            </a:endParaRPr>
          </a:p>
          <a:p>
            <a:pPr indent="0" lvl="0" marL="457200" rtl="0" algn="l">
              <a:spcBef>
                <a:spcPts val="0"/>
              </a:spcBef>
              <a:spcAft>
                <a:spcPts val="0"/>
              </a:spcAft>
              <a:buNone/>
            </a:pPr>
            <a:r>
              <a:t/>
            </a:r>
            <a:endParaRPr>
              <a:latin typeface="Playfair Display"/>
              <a:ea typeface="Playfair Display"/>
              <a:cs typeface="Playfair Display"/>
              <a:sym typeface="Playfair Display"/>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7" name="Shape 207"/>
        <p:cNvGrpSpPr/>
        <p:nvPr/>
      </p:nvGrpSpPr>
      <p:grpSpPr>
        <a:xfrm>
          <a:off x="0" y="0"/>
          <a:ext cx="0" cy="0"/>
          <a:chOff x="0" y="0"/>
          <a:chExt cx="0" cy="0"/>
        </a:xfrm>
      </p:grpSpPr>
      <p:sp>
        <p:nvSpPr>
          <p:cNvPr id="208" name="Google Shape;208;p29"/>
          <p:cNvSpPr txBox="1"/>
          <p:nvPr>
            <p:ph type="title"/>
          </p:nvPr>
        </p:nvSpPr>
        <p:spPr>
          <a:xfrm>
            <a:off x="311700" y="18625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4300"/>
              <a:t>Thank you for watching this presentation!</a:t>
            </a:r>
            <a:endParaRPr sz="4300"/>
          </a:p>
          <a:p>
            <a:pPr indent="0" lvl="0" marL="0" rtl="0" algn="l">
              <a:spcBef>
                <a:spcPts val="0"/>
              </a:spcBef>
              <a:spcAft>
                <a:spcPts val="0"/>
              </a:spcAft>
              <a:buSzPts val="990"/>
              <a:buNone/>
            </a:pPr>
            <a:r>
              <a:t/>
            </a:r>
            <a:endParaRPr sz="4300"/>
          </a:p>
        </p:txBody>
      </p:sp>
      <p:sp>
        <p:nvSpPr>
          <p:cNvPr id="209" name="Google Shape;209;p29"/>
          <p:cNvSpPr txBox="1"/>
          <p:nvPr/>
        </p:nvSpPr>
        <p:spPr>
          <a:xfrm>
            <a:off x="2891625" y="2712500"/>
            <a:ext cx="2968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Playfair Display"/>
              <a:ea typeface="Playfair Display"/>
              <a:cs typeface="Playfair Display"/>
              <a:sym typeface="Playfair Display"/>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4"/>
          <p:cNvSpPr txBox="1"/>
          <p:nvPr>
            <p:ph type="title"/>
          </p:nvPr>
        </p:nvSpPr>
        <p:spPr>
          <a:xfrm>
            <a:off x="344525" y="715825"/>
            <a:ext cx="4045200" cy="8604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en"/>
              <a:t>Introduction</a:t>
            </a:r>
            <a:endParaRPr/>
          </a:p>
        </p:txBody>
      </p:sp>
      <p:sp>
        <p:nvSpPr>
          <p:cNvPr id="70" name="Google Shape;70;p14"/>
          <p:cNvSpPr txBox="1"/>
          <p:nvPr>
            <p:ph idx="2" type="body"/>
          </p:nvPr>
        </p:nvSpPr>
        <p:spPr>
          <a:xfrm>
            <a:off x="4939500" y="715825"/>
            <a:ext cx="3837000" cy="3703500"/>
          </a:xfrm>
          <a:prstGeom prst="rect">
            <a:avLst/>
          </a:prstGeom>
        </p:spPr>
        <p:txBody>
          <a:bodyPr anchorCtr="0" anchor="ctr" bIns="91425" lIns="91425" spcFirstLastPara="1" rIns="91425" wrap="square" tIns="91425">
            <a:normAutofit lnSpcReduction="20000"/>
          </a:bodyPr>
          <a:lstStyle/>
          <a:p>
            <a:pPr indent="0" lvl="0" marL="0" rtl="0" algn="l">
              <a:spcBef>
                <a:spcPts val="0"/>
              </a:spcBef>
              <a:spcAft>
                <a:spcPts val="0"/>
              </a:spcAft>
              <a:buNone/>
            </a:pPr>
            <a:r>
              <a:rPr lang="en">
                <a:latin typeface="Oswald"/>
                <a:ea typeface="Oswald"/>
                <a:cs typeface="Oswald"/>
                <a:sym typeface="Oswald"/>
              </a:rPr>
              <a:t>The current conflict between Russia and Ukraine has caused people and groups to suffer at different levels and aspects globally. </a:t>
            </a:r>
            <a:endParaRPr>
              <a:latin typeface="Oswald"/>
              <a:ea typeface="Oswald"/>
              <a:cs typeface="Oswald"/>
              <a:sym typeface="Oswald"/>
            </a:endParaRPr>
          </a:p>
          <a:p>
            <a:pPr indent="0" lvl="0" marL="0" rtl="0" algn="l">
              <a:spcBef>
                <a:spcPts val="1200"/>
              </a:spcBef>
              <a:spcAft>
                <a:spcPts val="1200"/>
              </a:spcAft>
              <a:buNone/>
            </a:pPr>
            <a:r>
              <a:rPr lang="en">
                <a:latin typeface="Oswald"/>
                <a:ea typeface="Oswald"/>
                <a:cs typeface="Oswald"/>
                <a:sym typeface="Oswald"/>
              </a:rPr>
              <a:t>To better understand English-speaking Twitter users’ reactions to this conflict, we use bidirectional LSTM model to analyze the </a:t>
            </a:r>
            <a:r>
              <a:rPr b="1" lang="en">
                <a:latin typeface="Oswald"/>
                <a:ea typeface="Oswald"/>
                <a:cs typeface="Oswald"/>
                <a:sym typeface="Oswald"/>
              </a:rPr>
              <a:t>sentiments</a:t>
            </a:r>
            <a:r>
              <a:rPr lang="en">
                <a:latin typeface="Oswald"/>
                <a:ea typeface="Oswald"/>
                <a:cs typeface="Oswald"/>
                <a:sym typeface="Oswald"/>
              </a:rPr>
              <a:t> and use LDA to discover </a:t>
            </a:r>
            <a:r>
              <a:rPr b="1" lang="en">
                <a:latin typeface="Oswald"/>
                <a:ea typeface="Oswald"/>
                <a:cs typeface="Oswald"/>
                <a:sym typeface="Oswald"/>
              </a:rPr>
              <a:t>topics</a:t>
            </a:r>
            <a:r>
              <a:rPr lang="en">
                <a:latin typeface="Oswald"/>
                <a:ea typeface="Oswald"/>
                <a:cs typeface="Oswald"/>
                <a:sym typeface="Oswald"/>
              </a:rPr>
              <a:t> of the discussions. We also visualize our results to explore how the emotions change overtime and possible relations between topics and emotions. </a:t>
            </a:r>
            <a:endParaRPr>
              <a:latin typeface="Oswald"/>
              <a:ea typeface="Oswald"/>
              <a:cs typeface="Oswald"/>
              <a:sym typeface="Oswald"/>
            </a:endParaRPr>
          </a:p>
        </p:txBody>
      </p:sp>
      <p:pic>
        <p:nvPicPr>
          <p:cNvPr id="71" name="Google Shape;71;p14"/>
          <p:cNvPicPr preferRelativeResize="0"/>
          <p:nvPr/>
        </p:nvPicPr>
        <p:blipFill>
          <a:blip r:embed="rId3">
            <a:alphaModFix/>
          </a:blip>
          <a:stretch>
            <a:fillRect/>
          </a:stretch>
        </p:blipFill>
        <p:spPr>
          <a:xfrm>
            <a:off x="344525" y="2261100"/>
            <a:ext cx="3777900" cy="2370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Outlook</a:t>
            </a:r>
            <a:endParaRPr/>
          </a:p>
        </p:txBody>
      </p:sp>
      <p:cxnSp>
        <p:nvCxnSpPr>
          <p:cNvPr id="77" name="Google Shape;77;p15"/>
          <p:cNvCxnSpPr>
            <a:stCxn id="78" idx="2"/>
            <a:endCxn id="79" idx="1"/>
          </p:cNvCxnSpPr>
          <p:nvPr/>
        </p:nvCxnSpPr>
        <p:spPr>
          <a:xfrm>
            <a:off x="2242650" y="2876550"/>
            <a:ext cx="609600" cy="923700"/>
          </a:xfrm>
          <a:prstGeom prst="bentConnector3">
            <a:avLst>
              <a:gd fmla="val 50000" name="adj1"/>
            </a:avLst>
          </a:prstGeom>
          <a:noFill/>
          <a:ln cap="flat" cmpd="sng" w="9525">
            <a:solidFill>
              <a:schemeClr val="dk2"/>
            </a:solidFill>
            <a:prstDash val="solid"/>
            <a:round/>
            <a:headEnd len="sm" w="sm" type="none"/>
            <a:tailEnd len="sm" w="sm" type="none"/>
          </a:ln>
        </p:spPr>
      </p:cxnSp>
      <p:cxnSp>
        <p:nvCxnSpPr>
          <p:cNvPr id="80" name="Google Shape;80;p15"/>
          <p:cNvCxnSpPr>
            <a:stCxn id="78" idx="2"/>
            <a:endCxn id="81" idx="1"/>
          </p:cNvCxnSpPr>
          <p:nvPr/>
        </p:nvCxnSpPr>
        <p:spPr>
          <a:xfrm flipH="1" rot="10800000">
            <a:off x="2242650" y="1980750"/>
            <a:ext cx="609600" cy="895800"/>
          </a:xfrm>
          <a:prstGeom prst="bentConnector3">
            <a:avLst>
              <a:gd fmla="val 50000" name="adj1"/>
            </a:avLst>
          </a:prstGeom>
          <a:noFill/>
          <a:ln cap="flat" cmpd="sng" w="9525">
            <a:solidFill>
              <a:schemeClr val="dk2"/>
            </a:solidFill>
            <a:prstDash val="solid"/>
            <a:round/>
            <a:headEnd len="sm" w="sm" type="none"/>
            <a:tailEnd len="sm" w="sm" type="none"/>
          </a:ln>
        </p:spPr>
      </p:cxnSp>
      <p:sp>
        <p:nvSpPr>
          <p:cNvPr id="78" name="Google Shape;78;p15"/>
          <p:cNvSpPr/>
          <p:nvPr/>
        </p:nvSpPr>
        <p:spPr>
          <a:xfrm rot="-5400000">
            <a:off x="359400" y="2613900"/>
            <a:ext cx="3241200" cy="525300"/>
          </a:xfrm>
          <a:prstGeom prst="roundRect">
            <a:avLst>
              <a:gd fmla="val 16667" name="adj"/>
            </a:avLst>
          </a:prstGeom>
          <a:solidFill>
            <a:srgbClr val="0944A1"/>
          </a:solidFill>
          <a:ln cap="flat" cmpd="sng" w="9525">
            <a:solidFill>
              <a:srgbClr val="0944A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Preprocess</a:t>
            </a:r>
            <a:endParaRPr>
              <a:solidFill>
                <a:srgbClr val="FFFFFF"/>
              </a:solidFill>
              <a:latin typeface="Roboto"/>
              <a:ea typeface="Roboto"/>
              <a:cs typeface="Roboto"/>
              <a:sym typeface="Roboto"/>
            </a:endParaRPr>
          </a:p>
        </p:txBody>
      </p:sp>
      <p:sp>
        <p:nvSpPr>
          <p:cNvPr id="81" name="Google Shape;81;p15"/>
          <p:cNvSpPr/>
          <p:nvPr/>
        </p:nvSpPr>
        <p:spPr>
          <a:xfrm>
            <a:off x="2852250" y="1717974"/>
            <a:ext cx="2020500" cy="525300"/>
          </a:xfrm>
          <a:prstGeom prst="roundRect">
            <a:avLst>
              <a:gd fmla="val 16667" name="adj"/>
            </a:avLst>
          </a:prstGeom>
          <a:solidFill>
            <a:srgbClr val="0D5DDF"/>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BiLSTM</a:t>
            </a:r>
            <a:endParaRPr>
              <a:solidFill>
                <a:srgbClr val="FFFFFF"/>
              </a:solidFill>
              <a:latin typeface="Roboto"/>
              <a:ea typeface="Roboto"/>
              <a:cs typeface="Roboto"/>
              <a:sym typeface="Roboto"/>
            </a:endParaRPr>
          </a:p>
        </p:txBody>
      </p:sp>
      <p:sp>
        <p:nvSpPr>
          <p:cNvPr id="79" name="Google Shape;79;p15"/>
          <p:cNvSpPr/>
          <p:nvPr/>
        </p:nvSpPr>
        <p:spPr>
          <a:xfrm>
            <a:off x="2852250" y="3537574"/>
            <a:ext cx="2020500" cy="525300"/>
          </a:xfrm>
          <a:prstGeom prst="roundRect">
            <a:avLst>
              <a:gd fmla="val 16667" name="adj"/>
            </a:avLst>
          </a:prstGeom>
          <a:solidFill>
            <a:srgbClr val="0D5DDF"/>
          </a:solidFill>
          <a:ln cap="flat" cmpd="sng" w="9525">
            <a:solidFill>
              <a:srgbClr val="0D5DDF"/>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LDA </a:t>
            </a:r>
            <a:endParaRPr>
              <a:solidFill>
                <a:srgbClr val="FFFFFF"/>
              </a:solidFill>
              <a:latin typeface="Roboto"/>
              <a:ea typeface="Roboto"/>
              <a:cs typeface="Roboto"/>
              <a:sym typeface="Roboto"/>
            </a:endParaRPr>
          </a:p>
        </p:txBody>
      </p:sp>
      <p:sp>
        <p:nvSpPr>
          <p:cNvPr id="82" name="Google Shape;82;p15"/>
          <p:cNvSpPr/>
          <p:nvPr/>
        </p:nvSpPr>
        <p:spPr>
          <a:xfrm>
            <a:off x="5406150" y="1717975"/>
            <a:ext cx="3078900" cy="525300"/>
          </a:xfrm>
          <a:prstGeom prst="roundRect">
            <a:avLst>
              <a:gd fmla="val 16667" name="adj"/>
            </a:avLst>
          </a:prstGeom>
          <a:solidFill>
            <a:srgbClr val="307BF3"/>
          </a:solidFill>
          <a:ln cap="flat" cmpd="sng" w="9525">
            <a:solidFill>
              <a:srgbClr val="307B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2400">
                <a:solidFill>
                  <a:srgbClr val="FFFFFF"/>
                </a:solidFill>
                <a:latin typeface="Roboto"/>
                <a:ea typeface="Roboto"/>
                <a:cs typeface="Roboto"/>
                <a:sym typeface="Roboto"/>
              </a:rPr>
              <a:t>🥳</a:t>
            </a:r>
            <a:r>
              <a:rPr lang="en" sz="2400">
                <a:solidFill>
                  <a:srgbClr val="FFFFFF"/>
                </a:solidFill>
                <a:latin typeface="Roboto"/>
                <a:ea typeface="Roboto"/>
                <a:cs typeface="Roboto"/>
                <a:sym typeface="Roboto"/>
              </a:rPr>
              <a:t>🥰</a:t>
            </a:r>
            <a:r>
              <a:rPr lang="en" sz="2400">
                <a:solidFill>
                  <a:srgbClr val="FFFFFF"/>
                </a:solidFill>
                <a:latin typeface="Roboto"/>
                <a:ea typeface="Roboto"/>
                <a:cs typeface="Roboto"/>
                <a:sym typeface="Roboto"/>
              </a:rPr>
              <a:t>😩😒😡🤮</a:t>
            </a:r>
            <a:r>
              <a:rPr lang="en" sz="2400">
                <a:solidFill>
                  <a:srgbClr val="FFFFFF"/>
                </a:solidFill>
                <a:latin typeface="Roboto"/>
                <a:ea typeface="Roboto"/>
                <a:cs typeface="Roboto"/>
                <a:sym typeface="Roboto"/>
              </a:rPr>
              <a:t>...?</a:t>
            </a:r>
            <a:endParaRPr sz="2400">
              <a:solidFill>
                <a:srgbClr val="FFFFFF"/>
              </a:solidFill>
              <a:latin typeface="Roboto"/>
              <a:ea typeface="Roboto"/>
              <a:cs typeface="Roboto"/>
              <a:sym typeface="Roboto"/>
            </a:endParaRPr>
          </a:p>
        </p:txBody>
      </p:sp>
      <p:sp>
        <p:nvSpPr>
          <p:cNvPr id="83" name="Google Shape;83;p15"/>
          <p:cNvSpPr/>
          <p:nvPr/>
        </p:nvSpPr>
        <p:spPr>
          <a:xfrm>
            <a:off x="5406150" y="3537575"/>
            <a:ext cx="3129600" cy="525300"/>
          </a:xfrm>
          <a:prstGeom prst="roundRect">
            <a:avLst>
              <a:gd fmla="val 16667" name="adj"/>
            </a:avLst>
          </a:prstGeom>
          <a:solidFill>
            <a:srgbClr val="307BF3"/>
          </a:solidFill>
          <a:ln cap="flat" cmpd="sng" w="9525">
            <a:solidFill>
              <a:srgbClr val="307BF3"/>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Topic Discovery</a:t>
            </a:r>
            <a:endParaRPr>
              <a:solidFill>
                <a:srgbClr val="FFFFFF"/>
              </a:solidFill>
              <a:latin typeface="Roboto"/>
              <a:ea typeface="Roboto"/>
              <a:cs typeface="Roboto"/>
              <a:sym typeface="Roboto"/>
            </a:endParaRPr>
          </a:p>
        </p:txBody>
      </p:sp>
      <p:cxnSp>
        <p:nvCxnSpPr>
          <p:cNvPr id="84" name="Google Shape;84;p15"/>
          <p:cNvCxnSpPr>
            <a:stCxn id="81" idx="3"/>
            <a:endCxn id="82" idx="1"/>
          </p:cNvCxnSpPr>
          <p:nvPr/>
        </p:nvCxnSpPr>
        <p:spPr>
          <a:xfrm>
            <a:off x="4872750" y="1980624"/>
            <a:ext cx="533400" cy="600"/>
          </a:xfrm>
          <a:prstGeom prst="bentConnector3">
            <a:avLst>
              <a:gd fmla="val 50000" name="adj1"/>
            </a:avLst>
          </a:prstGeom>
          <a:noFill/>
          <a:ln cap="flat" cmpd="sng" w="9525">
            <a:solidFill>
              <a:schemeClr val="dk2"/>
            </a:solidFill>
            <a:prstDash val="solid"/>
            <a:round/>
            <a:headEnd len="sm" w="sm" type="none"/>
            <a:tailEnd len="sm" w="sm" type="none"/>
          </a:ln>
        </p:spPr>
      </p:cxnSp>
      <p:cxnSp>
        <p:nvCxnSpPr>
          <p:cNvPr id="85" name="Google Shape;85;p15"/>
          <p:cNvCxnSpPr>
            <a:stCxn id="83" idx="1"/>
            <a:endCxn id="79" idx="3"/>
          </p:cNvCxnSpPr>
          <p:nvPr/>
        </p:nvCxnSpPr>
        <p:spPr>
          <a:xfrm flipH="1">
            <a:off x="4872750" y="3800225"/>
            <a:ext cx="533400" cy="600"/>
          </a:xfrm>
          <a:prstGeom prst="bentConnector3">
            <a:avLst>
              <a:gd fmla="val 50000" name="adj1"/>
            </a:avLst>
          </a:prstGeom>
          <a:noFill/>
          <a:ln cap="flat" cmpd="sng" w="9525">
            <a:solidFill>
              <a:schemeClr val="dk2"/>
            </a:solidFill>
            <a:prstDash val="solid"/>
            <a:round/>
            <a:headEnd len="sm" w="sm" type="none"/>
            <a:tailEnd len="sm" w="sm" type="none"/>
          </a:ln>
        </p:spPr>
      </p:cxnSp>
      <p:sp>
        <p:nvSpPr>
          <p:cNvPr id="86" name="Google Shape;86;p15"/>
          <p:cNvSpPr/>
          <p:nvPr/>
        </p:nvSpPr>
        <p:spPr>
          <a:xfrm rot="-5400000">
            <a:off x="-719700" y="2613900"/>
            <a:ext cx="3241200" cy="525300"/>
          </a:xfrm>
          <a:prstGeom prst="roundRect">
            <a:avLst>
              <a:gd fmla="val 16667" name="adj"/>
            </a:avLst>
          </a:prstGeom>
          <a:solidFill>
            <a:srgbClr val="0944A1"/>
          </a:solidFill>
          <a:ln cap="flat" cmpd="sng" w="9525">
            <a:solidFill>
              <a:srgbClr val="0944A1"/>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solidFill>
                  <a:srgbClr val="FFFFFF"/>
                </a:solidFill>
                <a:latin typeface="Roboto"/>
                <a:ea typeface="Roboto"/>
                <a:cs typeface="Roboto"/>
                <a:sym typeface="Roboto"/>
              </a:rPr>
              <a:t>Tweets</a:t>
            </a:r>
            <a:endParaRPr>
              <a:solidFill>
                <a:srgbClr val="FFFFFF"/>
              </a:solidFill>
              <a:latin typeface="Roboto"/>
              <a:ea typeface="Roboto"/>
              <a:cs typeface="Roboto"/>
              <a:sym typeface="Roboto"/>
            </a:endParaRPr>
          </a:p>
        </p:txBody>
      </p:sp>
      <p:cxnSp>
        <p:nvCxnSpPr>
          <p:cNvPr id="87" name="Google Shape;87;p15"/>
          <p:cNvCxnSpPr>
            <a:stCxn id="86" idx="2"/>
            <a:endCxn id="78" idx="0"/>
          </p:cNvCxnSpPr>
          <p:nvPr/>
        </p:nvCxnSpPr>
        <p:spPr>
          <a:xfrm>
            <a:off x="1163550" y="2876550"/>
            <a:ext cx="553800" cy="0"/>
          </a:xfrm>
          <a:prstGeom prst="straightConnector1">
            <a:avLst/>
          </a:prstGeom>
          <a:noFill/>
          <a:ln cap="flat" cmpd="sng" w="9525">
            <a:solidFill>
              <a:schemeClr val="dk2"/>
            </a:solidFill>
            <a:prstDash val="solid"/>
            <a:round/>
            <a:headEnd len="med" w="med" type="none"/>
            <a:tailEnd len="med" w="med" type="none"/>
          </a:ln>
        </p:spPr>
      </p:cxn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 name="Shape 91"/>
        <p:cNvGrpSpPr/>
        <p:nvPr/>
      </p:nvGrpSpPr>
      <p:grpSpPr>
        <a:xfrm>
          <a:off x="0" y="0"/>
          <a:ext cx="0" cy="0"/>
          <a:chOff x="0" y="0"/>
          <a:chExt cx="0" cy="0"/>
        </a:xfrm>
      </p:grpSpPr>
      <p:sp>
        <p:nvSpPr>
          <p:cNvPr id="92" name="Google Shape;92;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Preprocessing</a:t>
            </a:r>
            <a:endParaRPr/>
          </a:p>
        </p:txBody>
      </p:sp>
      <p:grpSp>
        <p:nvGrpSpPr>
          <p:cNvPr id="93" name="Google Shape;93;p16"/>
          <p:cNvGrpSpPr/>
          <p:nvPr/>
        </p:nvGrpSpPr>
        <p:grpSpPr>
          <a:xfrm>
            <a:off x="906150" y="1118999"/>
            <a:ext cx="7105792" cy="626482"/>
            <a:chOff x="444182" y="438789"/>
            <a:chExt cx="7567404" cy="731700"/>
          </a:xfrm>
        </p:grpSpPr>
        <p:sp>
          <p:nvSpPr>
            <p:cNvPr id="94" name="Google Shape;94;p16"/>
            <p:cNvSpPr txBox="1"/>
            <p:nvPr/>
          </p:nvSpPr>
          <p:spPr>
            <a:xfrm>
              <a:off x="444182" y="488975"/>
              <a:ext cx="22710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lang="en" sz="2000">
                  <a:solidFill>
                    <a:srgbClr val="0944A1"/>
                  </a:solidFill>
                  <a:latin typeface="Roboto Medium"/>
                  <a:ea typeface="Roboto Medium"/>
                  <a:cs typeface="Roboto Medium"/>
                  <a:sym typeface="Roboto Medium"/>
                </a:rPr>
                <a:t>Original tweet</a:t>
              </a:r>
              <a:r>
                <a:rPr lang="en" sz="2000">
                  <a:solidFill>
                    <a:srgbClr val="0944A1"/>
                  </a:solidFill>
                  <a:latin typeface="Roboto Medium"/>
                  <a:ea typeface="Roboto Medium"/>
                  <a:cs typeface="Roboto Medium"/>
                  <a:sym typeface="Roboto Medium"/>
                </a:rPr>
                <a:t> </a:t>
              </a:r>
              <a:endParaRPr sz="2000">
                <a:solidFill>
                  <a:srgbClr val="0944A1"/>
                </a:solidFill>
                <a:latin typeface="Roboto Medium"/>
                <a:ea typeface="Roboto Medium"/>
                <a:cs typeface="Roboto Medium"/>
                <a:sym typeface="Roboto Medium"/>
              </a:endParaRPr>
            </a:p>
          </p:txBody>
        </p:sp>
        <p:sp>
          <p:nvSpPr>
            <p:cNvPr id="95" name="Google Shape;95;p16"/>
            <p:cNvSpPr/>
            <p:nvPr/>
          </p:nvSpPr>
          <p:spPr>
            <a:xfrm>
              <a:off x="2789785" y="438789"/>
              <a:ext cx="5221800" cy="731700"/>
            </a:xfrm>
            <a:prstGeom prst="rect">
              <a:avLst/>
            </a:prstGeom>
            <a:solidFill>
              <a:srgbClr val="0944A1"/>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96" name="Google Shape;96;p16"/>
            <p:cNvSpPr txBox="1"/>
            <p:nvPr/>
          </p:nvSpPr>
          <p:spPr>
            <a:xfrm>
              <a:off x="2914389" y="523065"/>
              <a:ext cx="4765800" cy="5754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200">
                  <a:solidFill>
                    <a:schemeClr val="lt1"/>
                  </a:solidFill>
                  <a:latin typeface="Roboto"/>
                  <a:ea typeface="Roboto"/>
                  <a:cs typeface="Roboto"/>
                  <a:sym typeface="Roboto"/>
                </a:rPr>
                <a:t>RT</a:t>
              </a:r>
              <a:r>
                <a:rPr lang="en" sz="1200">
                  <a:solidFill>
                    <a:schemeClr val="lt1"/>
                  </a:solidFill>
                  <a:latin typeface="Roboto"/>
                  <a:ea typeface="Roboto"/>
                  <a:cs typeface="Roboto"/>
                  <a:sym typeface="Roboto"/>
                </a:rPr>
                <a:t>@NYTimes:</a:t>
              </a:r>
              <a:r>
                <a:rPr lang="en" sz="1200">
                  <a:solidFill>
                    <a:srgbClr val="FFFFFF"/>
                  </a:solidFill>
                  <a:latin typeface="Roboto"/>
                  <a:ea typeface="Roboto"/>
                  <a:cs typeface="Roboto"/>
                  <a:sym typeface="Roboto"/>
                </a:rPr>
                <a:t> ⚡️#BREAKING SUNDAY: RAW VIDEO Of #Russian Column Destroyed By #Ukraine Forces Near #Kyiv </a:t>
              </a:r>
              <a:endParaRPr sz="1200">
                <a:solidFill>
                  <a:srgbClr val="FFFFFF"/>
                </a:solidFill>
                <a:latin typeface="Roboto"/>
                <a:ea typeface="Roboto"/>
                <a:cs typeface="Roboto"/>
                <a:sym typeface="Roboto"/>
              </a:endParaRPr>
            </a:p>
          </p:txBody>
        </p:sp>
      </p:grpSp>
      <p:grpSp>
        <p:nvGrpSpPr>
          <p:cNvPr id="97" name="Google Shape;97;p16"/>
          <p:cNvGrpSpPr/>
          <p:nvPr/>
        </p:nvGrpSpPr>
        <p:grpSpPr>
          <a:xfrm>
            <a:off x="-61575" y="1913303"/>
            <a:ext cx="7734072" cy="572702"/>
            <a:chOff x="-586411" y="1323150"/>
            <a:chExt cx="8236499" cy="731700"/>
          </a:xfrm>
        </p:grpSpPr>
        <p:sp>
          <p:nvSpPr>
            <p:cNvPr id="98" name="Google Shape;98;p16"/>
            <p:cNvSpPr txBox="1"/>
            <p:nvPr/>
          </p:nvSpPr>
          <p:spPr>
            <a:xfrm>
              <a:off x="-586411" y="1373358"/>
              <a:ext cx="3301500" cy="629700"/>
            </a:xfrm>
            <a:prstGeom prst="rect">
              <a:avLst/>
            </a:prstGeom>
            <a:noFill/>
            <a:ln>
              <a:noFill/>
            </a:ln>
          </p:spPr>
          <p:txBody>
            <a:bodyPr anchorCtr="0" anchor="ctr" bIns="45700" lIns="91425" spcFirstLastPara="1" rIns="91425" wrap="square" tIns="45700">
              <a:noAutofit/>
            </a:bodyPr>
            <a:lstStyle/>
            <a:p>
              <a:pPr indent="0" lvl="0" marL="0" rtl="0" algn="r">
                <a:lnSpc>
                  <a:spcPct val="50000"/>
                </a:lnSpc>
                <a:spcBef>
                  <a:spcPts val="0"/>
                </a:spcBef>
                <a:spcAft>
                  <a:spcPts val="0"/>
                </a:spcAft>
                <a:buNone/>
              </a:pPr>
              <a:r>
                <a:rPr lang="en" sz="2000">
                  <a:solidFill>
                    <a:srgbClr val="0C58D3"/>
                  </a:solidFill>
                  <a:latin typeface="Roboto Medium"/>
                  <a:ea typeface="Roboto Medium"/>
                  <a:cs typeface="Roboto Medium"/>
                  <a:sym typeface="Roboto Medium"/>
                </a:rPr>
                <a:t>Remove special</a:t>
              </a:r>
              <a:r>
                <a:rPr lang="en" sz="2000">
                  <a:solidFill>
                    <a:srgbClr val="0C58D3"/>
                  </a:solidFill>
                  <a:latin typeface="Roboto Medium"/>
                  <a:ea typeface="Roboto Medium"/>
                  <a:cs typeface="Roboto Medium"/>
                  <a:sym typeface="Roboto Medium"/>
                </a:rPr>
                <a:t> </a:t>
              </a:r>
              <a:r>
                <a:rPr lang="en" sz="2000">
                  <a:solidFill>
                    <a:srgbClr val="0C58D3"/>
                  </a:solidFill>
                  <a:latin typeface="Roboto Medium"/>
                  <a:ea typeface="Roboto Medium"/>
                  <a:cs typeface="Roboto Medium"/>
                  <a:sym typeface="Roboto Medium"/>
                </a:rPr>
                <a:t>characters and Retweets </a:t>
              </a:r>
              <a:r>
                <a:rPr lang="en" sz="4200">
                  <a:solidFill>
                    <a:srgbClr val="0C58D3"/>
                  </a:solidFill>
                  <a:latin typeface="Roboto Medium"/>
                  <a:ea typeface="Roboto Medium"/>
                  <a:cs typeface="Roboto Medium"/>
                  <a:sym typeface="Roboto Medium"/>
                </a:rPr>
                <a:t> </a:t>
              </a:r>
              <a:endParaRPr sz="4200">
                <a:solidFill>
                  <a:srgbClr val="0C58D3"/>
                </a:solidFill>
                <a:latin typeface="Roboto Medium"/>
                <a:ea typeface="Roboto Medium"/>
                <a:cs typeface="Roboto Medium"/>
                <a:sym typeface="Roboto Medium"/>
              </a:endParaRPr>
            </a:p>
          </p:txBody>
        </p:sp>
        <p:sp>
          <p:nvSpPr>
            <p:cNvPr id="99" name="Google Shape;99;p16"/>
            <p:cNvSpPr/>
            <p:nvPr/>
          </p:nvSpPr>
          <p:spPr>
            <a:xfrm>
              <a:off x="2789787" y="1323150"/>
              <a:ext cx="4860300" cy="731700"/>
            </a:xfrm>
            <a:prstGeom prst="rect">
              <a:avLst/>
            </a:prstGeom>
            <a:solidFill>
              <a:srgbClr val="0C58D3"/>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p16"/>
            <p:cNvSpPr txBox="1"/>
            <p:nvPr/>
          </p:nvSpPr>
          <p:spPr>
            <a:xfrm>
              <a:off x="2914387" y="1529721"/>
              <a:ext cx="4373100" cy="3306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200">
                  <a:solidFill>
                    <a:srgbClr val="FFFFFF"/>
                  </a:solidFill>
                  <a:latin typeface="Roboto"/>
                  <a:ea typeface="Roboto"/>
                  <a:cs typeface="Roboto"/>
                  <a:sym typeface="Roboto"/>
                </a:rPr>
                <a:t>BREAKING SUNDAY RAW VIDEO Of Russian Column </a:t>
              </a:r>
              <a:r>
                <a:rPr lang="en" sz="1200">
                  <a:solidFill>
                    <a:schemeClr val="lt1"/>
                  </a:solidFill>
                  <a:latin typeface="Roboto"/>
                  <a:ea typeface="Roboto"/>
                  <a:cs typeface="Roboto"/>
                  <a:sym typeface="Roboto"/>
                </a:rPr>
                <a:t>Destroyed By Ukraine Forces Near Kyiv </a:t>
              </a:r>
              <a:endParaRPr sz="1200">
                <a:solidFill>
                  <a:srgbClr val="FFFFFF"/>
                </a:solidFill>
                <a:latin typeface="Roboto"/>
                <a:ea typeface="Roboto"/>
                <a:cs typeface="Roboto"/>
                <a:sym typeface="Roboto"/>
              </a:endParaRPr>
            </a:p>
          </p:txBody>
        </p:sp>
      </p:grpSp>
      <p:grpSp>
        <p:nvGrpSpPr>
          <p:cNvPr id="101" name="Google Shape;101;p16"/>
          <p:cNvGrpSpPr/>
          <p:nvPr/>
        </p:nvGrpSpPr>
        <p:grpSpPr>
          <a:xfrm>
            <a:off x="118349" y="2611114"/>
            <a:ext cx="7213572" cy="612726"/>
            <a:chOff x="-394798" y="2204250"/>
            <a:chExt cx="7682186" cy="731700"/>
          </a:xfrm>
        </p:grpSpPr>
        <p:sp>
          <p:nvSpPr>
            <p:cNvPr id="102" name="Google Shape;102;p16"/>
            <p:cNvSpPr txBox="1"/>
            <p:nvPr/>
          </p:nvSpPr>
          <p:spPr>
            <a:xfrm>
              <a:off x="-394798" y="2254448"/>
              <a:ext cx="31098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lang="en" sz="2000">
                  <a:solidFill>
                    <a:srgbClr val="0D5DDF"/>
                  </a:solidFill>
                  <a:latin typeface="Roboto Medium"/>
                  <a:ea typeface="Roboto Medium"/>
                  <a:cs typeface="Roboto Medium"/>
                  <a:sym typeface="Roboto Medium"/>
                </a:rPr>
                <a:t>Lowercase and delete words with length &lt; 2</a:t>
              </a:r>
              <a:endParaRPr sz="2000">
                <a:solidFill>
                  <a:srgbClr val="0D5DDF"/>
                </a:solidFill>
                <a:latin typeface="Roboto Medium"/>
                <a:ea typeface="Roboto Medium"/>
                <a:cs typeface="Roboto Medium"/>
                <a:sym typeface="Roboto Medium"/>
              </a:endParaRPr>
            </a:p>
          </p:txBody>
        </p:sp>
        <p:sp>
          <p:nvSpPr>
            <p:cNvPr id="103" name="Google Shape;103;p16"/>
            <p:cNvSpPr/>
            <p:nvPr/>
          </p:nvSpPr>
          <p:spPr>
            <a:xfrm>
              <a:off x="2789787" y="2204250"/>
              <a:ext cx="4497600" cy="731700"/>
            </a:xfrm>
            <a:prstGeom prst="rect">
              <a:avLst/>
            </a:prstGeom>
            <a:solidFill>
              <a:srgbClr val="0D5DDF"/>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4" name="Google Shape;104;p16"/>
            <p:cNvSpPr txBox="1"/>
            <p:nvPr/>
          </p:nvSpPr>
          <p:spPr>
            <a:xfrm>
              <a:off x="2914388" y="2410805"/>
              <a:ext cx="3849900" cy="3306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200">
                  <a:solidFill>
                    <a:schemeClr val="lt1"/>
                  </a:solidFill>
                  <a:latin typeface="Roboto"/>
                  <a:ea typeface="Roboto"/>
                  <a:cs typeface="Roboto"/>
                  <a:sym typeface="Roboto"/>
                </a:rPr>
                <a:t>breaking sunday raw video</a:t>
              </a:r>
              <a:r>
                <a:rPr lang="en" sz="1200">
                  <a:solidFill>
                    <a:schemeClr val="lt1"/>
                  </a:solidFill>
                  <a:latin typeface="Roboto"/>
                  <a:ea typeface="Roboto"/>
                  <a:cs typeface="Roboto"/>
                  <a:sym typeface="Roboto"/>
                </a:rPr>
                <a:t>  russian column destroyed  ukraine forces near kyiv </a:t>
              </a:r>
              <a:endParaRPr sz="1200">
                <a:solidFill>
                  <a:srgbClr val="FFFFFF"/>
                </a:solidFill>
                <a:latin typeface="Roboto"/>
                <a:ea typeface="Roboto"/>
                <a:cs typeface="Roboto"/>
                <a:sym typeface="Roboto"/>
              </a:endParaRPr>
            </a:p>
          </p:txBody>
        </p:sp>
      </p:grpSp>
      <p:grpSp>
        <p:nvGrpSpPr>
          <p:cNvPr id="105" name="Google Shape;105;p16"/>
          <p:cNvGrpSpPr/>
          <p:nvPr/>
        </p:nvGrpSpPr>
        <p:grpSpPr>
          <a:xfrm>
            <a:off x="514876" y="3351690"/>
            <a:ext cx="6477596" cy="612726"/>
            <a:chOff x="27489" y="3088625"/>
            <a:chExt cx="6898399" cy="731700"/>
          </a:xfrm>
        </p:grpSpPr>
        <p:sp>
          <p:nvSpPr>
            <p:cNvPr id="106" name="Google Shape;106;p16"/>
            <p:cNvSpPr txBox="1"/>
            <p:nvPr/>
          </p:nvSpPr>
          <p:spPr>
            <a:xfrm>
              <a:off x="27489" y="3138822"/>
              <a:ext cx="26877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lang="en" sz="2000">
                  <a:solidFill>
                    <a:srgbClr val="0E65F0"/>
                  </a:solidFill>
                  <a:latin typeface="Roboto Medium"/>
                  <a:ea typeface="Roboto Medium"/>
                  <a:cs typeface="Roboto Medium"/>
                  <a:sym typeface="Roboto Medium"/>
                </a:rPr>
                <a:t>Remove stop words</a:t>
              </a:r>
              <a:endParaRPr sz="2000">
                <a:solidFill>
                  <a:srgbClr val="0E65F0"/>
                </a:solidFill>
                <a:latin typeface="Roboto Medium"/>
                <a:ea typeface="Roboto Medium"/>
                <a:cs typeface="Roboto Medium"/>
                <a:sym typeface="Roboto Medium"/>
              </a:endParaRPr>
            </a:p>
          </p:txBody>
        </p:sp>
        <p:sp>
          <p:nvSpPr>
            <p:cNvPr id="107" name="Google Shape;107;p16"/>
            <p:cNvSpPr/>
            <p:nvPr/>
          </p:nvSpPr>
          <p:spPr>
            <a:xfrm>
              <a:off x="2789787" y="3088625"/>
              <a:ext cx="4136100" cy="731700"/>
            </a:xfrm>
            <a:prstGeom prst="rect">
              <a:avLst/>
            </a:prstGeom>
            <a:solidFill>
              <a:srgbClr val="0E65F0"/>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08" name="Google Shape;108;p16"/>
            <p:cNvSpPr txBox="1"/>
            <p:nvPr/>
          </p:nvSpPr>
          <p:spPr>
            <a:xfrm>
              <a:off x="2914388" y="3295179"/>
              <a:ext cx="3849900" cy="3306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200">
                  <a:solidFill>
                    <a:srgbClr val="FFFFFF"/>
                  </a:solidFill>
                  <a:latin typeface="Roboto"/>
                  <a:ea typeface="Roboto"/>
                  <a:cs typeface="Roboto"/>
                  <a:sym typeface="Roboto"/>
                </a:rPr>
                <a:t>breaking sunday raw video  russian column destroyed ukraine forces near kyiv</a:t>
              </a:r>
              <a:endParaRPr sz="1200">
                <a:solidFill>
                  <a:srgbClr val="FFFFFF"/>
                </a:solidFill>
                <a:latin typeface="Roboto"/>
                <a:ea typeface="Roboto"/>
                <a:cs typeface="Roboto"/>
                <a:sym typeface="Roboto"/>
              </a:endParaRPr>
            </a:p>
          </p:txBody>
        </p:sp>
      </p:grpSp>
      <p:grpSp>
        <p:nvGrpSpPr>
          <p:cNvPr id="109" name="Google Shape;109;p16"/>
          <p:cNvGrpSpPr/>
          <p:nvPr/>
        </p:nvGrpSpPr>
        <p:grpSpPr>
          <a:xfrm>
            <a:off x="514869" y="4092266"/>
            <a:ext cx="6139564" cy="612726"/>
            <a:chOff x="27481" y="3973000"/>
            <a:chExt cx="6538407" cy="731700"/>
          </a:xfrm>
        </p:grpSpPr>
        <p:sp>
          <p:nvSpPr>
            <p:cNvPr id="110" name="Google Shape;110;p16"/>
            <p:cNvSpPr txBox="1"/>
            <p:nvPr/>
          </p:nvSpPr>
          <p:spPr>
            <a:xfrm>
              <a:off x="27481" y="4023196"/>
              <a:ext cx="2687400" cy="629700"/>
            </a:xfrm>
            <a:prstGeom prst="rect">
              <a:avLst/>
            </a:prstGeom>
            <a:noFill/>
            <a:ln>
              <a:noFill/>
            </a:ln>
          </p:spPr>
          <p:txBody>
            <a:bodyPr anchorCtr="0" anchor="ctr" bIns="45700" lIns="91425" spcFirstLastPara="1" rIns="91425" wrap="square" tIns="45700">
              <a:noAutofit/>
            </a:bodyPr>
            <a:lstStyle/>
            <a:p>
              <a:pPr indent="0" lvl="0" marL="0" rtl="0" algn="r">
                <a:lnSpc>
                  <a:spcPct val="90000"/>
                </a:lnSpc>
                <a:spcBef>
                  <a:spcPts val="0"/>
                </a:spcBef>
                <a:spcAft>
                  <a:spcPts val="0"/>
                </a:spcAft>
                <a:buNone/>
              </a:pPr>
              <a:r>
                <a:rPr lang="en" sz="2000">
                  <a:solidFill>
                    <a:srgbClr val="307BF3"/>
                  </a:solidFill>
                  <a:latin typeface="Roboto Medium"/>
                  <a:ea typeface="Roboto Medium"/>
                  <a:cs typeface="Roboto Medium"/>
                  <a:sym typeface="Roboto Medium"/>
                </a:rPr>
                <a:t>Lemmatization</a:t>
              </a:r>
              <a:endParaRPr sz="2000">
                <a:solidFill>
                  <a:srgbClr val="307BF3"/>
                </a:solidFill>
                <a:latin typeface="Roboto Medium"/>
                <a:ea typeface="Roboto Medium"/>
                <a:cs typeface="Roboto Medium"/>
                <a:sym typeface="Roboto Medium"/>
              </a:endParaRPr>
            </a:p>
          </p:txBody>
        </p:sp>
        <p:sp>
          <p:nvSpPr>
            <p:cNvPr id="111" name="Google Shape;111;p16"/>
            <p:cNvSpPr/>
            <p:nvPr/>
          </p:nvSpPr>
          <p:spPr>
            <a:xfrm>
              <a:off x="2789787" y="3973000"/>
              <a:ext cx="3776100" cy="731700"/>
            </a:xfrm>
            <a:prstGeom prst="rect">
              <a:avLst/>
            </a:prstGeom>
            <a:solidFill>
              <a:srgbClr val="307BF3"/>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a:p>
          </p:txBody>
        </p:sp>
        <p:sp>
          <p:nvSpPr>
            <p:cNvPr id="112" name="Google Shape;112;p16"/>
            <p:cNvSpPr txBox="1"/>
            <p:nvPr/>
          </p:nvSpPr>
          <p:spPr>
            <a:xfrm>
              <a:off x="2902988" y="4179560"/>
              <a:ext cx="3497700" cy="330600"/>
            </a:xfrm>
            <a:prstGeom prst="rect">
              <a:avLst/>
            </a:prstGeom>
            <a:noFill/>
            <a:ln>
              <a:noFill/>
            </a:ln>
          </p:spPr>
          <p:txBody>
            <a:bodyPr anchorCtr="0" anchor="ctr" bIns="45700" lIns="91425" spcFirstLastPara="1" rIns="91425" wrap="square" tIns="45700">
              <a:noAutofit/>
            </a:bodyPr>
            <a:lstStyle/>
            <a:p>
              <a:pPr indent="0" lvl="0" marL="0" rtl="0" algn="l">
                <a:lnSpc>
                  <a:spcPct val="115000"/>
                </a:lnSpc>
                <a:spcBef>
                  <a:spcPts val="0"/>
                </a:spcBef>
                <a:spcAft>
                  <a:spcPts val="0"/>
                </a:spcAft>
                <a:buNone/>
              </a:pPr>
              <a:r>
                <a:rPr lang="en" sz="1200">
                  <a:solidFill>
                    <a:srgbClr val="FFFFFF"/>
                  </a:solidFill>
                  <a:latin typeface="Roboto"/>
                  <a:ea typeface="Roboto"/>
                  <a:cs typeface="Roboto"/>
                  <a:sym typeface="Roboto"/>
                </a:rPr>
                <a:t>break sunday raw video  russian column destroy ukraine force near kyiv</a:t>
              </a:r>
              <a:endParaRPr sz="1200">
                <a:solidFill>
                  <a:srgbClr val="FFFFFF"/>
                </a:solidFill>
                <a:latin typeface="Roboto"/>
                <a:ea typeface="Roboto"/>
                <a:cs typeface="Roboto"/>
                <a:sym typeface="Roboto"/>
              </a:endParaRPr>
            </a:p>
          </p:txBody>
        </p:sp>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6" name="Shape 116"/>
        <p:cNvGrpSpPr/>
        <p:nvPr/>
      </p:nvGrpSpPr>
      <p:grpSpPr>
        <a:xfrm>
          <a:off x="0" y="0"/>
          <a:ext cx="0" cy="0"/>
          <a:chOff x="0" y="0"/>
          <a:chExt cx="0" cy="0"/>
        </a:xfrm>
      </p:grpSpPr>
      <p:sp>
        <p:nvSpPr>
          <p:cNvPr id="117" name="Google Shape;117;p17"/>
          <p:cNvSpPr txBox="1"/>
          <p:nvPr>
            <p:ph type="title"/>
          </p:nvPr>
        </p:nvSpPr>
        <p:spPr>
          <a:xfrm>
            <a:off x="344250" y="1403850"/>
            <a:ext cx="8455500" cy="2146800"/>
          </a:xfrm>
          <a:prstGeom prst="rect">
            <a:avLst/>
          </a:prstGeom>
        </p:spPr>
        <p:txBody>
          <a:bodyPr anchorCtr="0" anchor="ctr" bIns="91425" lIns="91425" spcFirstLastPara="1" rIns="91425" wrap="square" tIns="91425">
            <a:normAutofit/>
          </a:bodyPr>
          <a:lstStyle/>
          <a:p>
            <a:pPr indent="0" lvl="0" marL="0" rtl="0" algn="ctr">
              <a:spcBef>
                <a:spcPts val="0"/>
              </a:spcBef>
              <a:spcAft>
                <a:spcPts val="0"/>
              </a:spcAft>
              <a:buNone/>
            </a:pPr>
            <a:r>
              <a:rPr lang="en"/>
              <a:t>Sentiment Analysis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1" name="Shape 121"/>
        <p:cNvGrpSpPr/>
        <p:nvPr/>
      </p:nvGrpSpPr>
      <p:grpSpPr>
        <a:xfrm>
          <a:off x="0" y="0"/>
          <a:ext cx="0" cy="0"/>
          <a:chOff x="0" y="0"/>
          <a:chExt cx="0" cy="0"/>
        </a:xfrm>
      </p:grpSpPr>
      <p:sp>
        <p:nvSpPr>
          <p:cNvPr id="122" name="Google Shape;122;p18"/>
          <p:cNvSpPr txBox="1"/>
          <p:nvPr>
            <p:ph type="title"/>
          </p:nvPr>
        </p:nvSpPr>
        <p:spPr>
          <a:xfrm>
            <a:off x="311700" y="290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Bidirectional LSTM model for </a:t>
            </a:r>
            <a:r>
              <a:rPr lang="en"/>
              <a:t>Sentiment Analysis </a:t>
            </a:r>
            <a:endParaRPr/>
          </a:p>
        </p:txBody>
      </p:sp>
      <p:pic>
        <p:nvPicPr>
          <p:cNvPr id="123" name="Google Shape;123;p18"/>
          <p:cNvPicPr preferRelativeResize="0"/>
          <p:nvPr/>
        </p:nvPicPr>
        <p:blipFill>
          <a:blip r:embed="rId3">
            <a:alphaModFix/>
          </a:blip>
          <a:stretch>
            <a:fillRect/>
          </a:stretch>
        </p:blipFill>
        <p:spPr>
          <a:xfrm>
            <a:off x="4994275" y="1269225"/>
            <a:ext cx="3279599" cy="3386701"/>
          </a:xfrm>
          <a:prstGeom prst="rect">
            <a:avLst/>
          </a:prstGeom>
          <a:noFill/>
          <a:ln>
            <a:noFill/>
          </a:ln>
        </p:spPr>
      </p:pic>
      <p:sp>
        <p:nvSpPr>
          <p:cNvPr id="124" name="Google Shape;124;p18"/>
          <p:cNvSpPr txBox="1"/>
          <p:nvPr/>
        </p:nvSpPr>
        <p:spPr>
          <a:xfrm>
            <a:off x="435900" y="1071650"/>
            <a:ext cx="4136100" cy="38790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Oswald"/>
              <a:buChar char="●"/>
            </a:pPr>
            <a:r>
              <a:rPr lang="en" sz="1600">
                <a:latin typeface="Oswald"/>
                <a:ea typeface="Oswald"/>
                <a:cs typeface="Oswald"/>
                <a:sym typeface="Oswald"/>
              </a:rPr>
              <a:t>Embedding layer - GloVe</a:t>
            </a:r>
            <a:endParaRPr sz="1600">
              <a:latin typeface="Oswald"/>
              <a:ea typeface="Oswald"/>
              <a:cs typeface="Oswald"/>
              <a:sym typeface="Oswald"/>
            </a:endParaRPr>
          </a:p>
          <a:p>
            <a:pPr indent="0" lvl="0" marL="457200" rtl="0" algn="l">
              <a:spcBef>
                <a:spcPts val="0"/>
              </a:spcBef>
              <a:spcAft>
                <a:spcPts val="0"/>
              </a:spcAft>
              <a:buNone/>
            </a:pPr>
            <a:r>
              <a:t/>
            </a:r>
            <a:endParaRPr sz="1600">
              <a:latin typeface="Oswald"/>
              <a:ea typeface="Oswald"/>
              <a:cs typeface="Oswald"/>
              <a:sym typeface="Oswald"/>
            </a:endParaRPr>
          </a:p>
          <a:p>
            <a:pPr indent="-330200" lvl="0" marL="457200" rtl="0" algn="l">
              <a:spcBef>
                <a:spcPts val="0"/>
              </a:spcBef>
              <a:spcAft>
                <a:spcPts val="0"/>
              </a:spcAft>
              <a:buSzPts val="1600"/>
              <a:buFont typeface="Oswald"/>
              <a:buChar char="●"/>
            </a:pPr>
            <a:r>
              <a:rPr lang="en" sz="1600">
                <a:latin typeface="Oswald"/>
                <a:ea typeface="Oswald"/>
                <a:cs typeface="Oswald"/>
                <a:sym typeface="Oswald"/>
              </a:rPr>
              <a:t>Unidirectional</a:t>
            </a:r>
            <a:r>
              <a:rPr lang="en" sz="1600">
                <a:latin typeface="Oswald"/>
                <a:ea typeface="Oswald"/>
                <a:cs typeface="Oswald"/>
                <a:sym typeface="Oswald"/>
              </a:rPr>
              <a:t> Long Short - Term Memory</a:t>
            </a:r>
            <a:endParaRPr sz="1600">
              <a:latin typeface="Oswald"/>
              <a:ea typeface="Oswald"/>
              <a:cs typeface="Oswald"/>
              <a:sym typeface="Oswald"/>
            </a:endParaRPr>
          </a:p>
          <a:p>
            <a:pPr indent="-330200" lvl="1" marL="914400" rtl="0" algn="l">
              <a:spcBef>
                <a:spcPts val="0"/>
              </a:spcBef>
              <a:spcAft>
                <a:spcPts val="0"/>
              </a:spcAft>
              <a:buSzPts val="1600"/>
              <a:buFont typeface="Oswald"/>
              <a:buChar char="○"/>
            </a:pPr>
            <a:r>
              <a:rPr lang="en" sz="1600">
                <a:latin typeface="Oswald"/>
                <a:ea typeface="Oswald"/>
                <a:cs typeface="Oswald"/>
                <a:sym typeface="Oswald"/>
              </a:rPr>
              <a:t>Recurrent </a:t>
            </a:r>
            <a:r>
              <a:rPr lang="en" sz="1600">
                <a:latin typeface="Oswald"/>
                <a:ea typeface="Oswald"/>
                <a:cs typeface="Oswald"/>
                <a:sym typeface="Oswald"/>
              </a:rPr>
              <a:t>neural</a:t>
            </a:r>
            <a:r>
              <a:rPr lang="en" sz="1600">
                <a:latin typeface="Oswald"/>
                <a:ea typeface="Oswald"/>
                <a:cs typeface="Oswald"/>
                <a:sym typeface="Oswald"/>
              </a:rPr>
              <a:t> network learning order dependence in sequence prediction problems</a:t>
            </a:r>
            <a:endParaRPr sz="1600">
              <a:latin typeface="Oswald"/>
              <a:ea typeface="Oswald"/>
              <a:cs typeface="Oswald"/>
              <a:sym typeface="Oswald"/>
            </a:endParaRPr>
          </a:p>
          <a:p>
            <a:pPr indent="0" lvl="0" marL="0" rtl="0" algn="l">
              <a:spcBef>
                <a:spcPts val="0"/>
              </a:spcBef>
              <a:spcAft>
                <a:spcPts val="0"/>
              </a:spcAft>
              <a:buNone/>
            </a:pPr>
            <a:r>
              <a:t/>
            </a:r>
            <a:endParaRPr sz="1600">
              <a:latin typeface="Oswald"/>
              <a:ea typeface="Oswald"/>
              <a:cs typeface="Oswald"/>
              <a:sym typeface="Oswald"/>
            </a:endParaRPr>
          </a:p>
          <a:p>
            <a:pPr indent="-330200" lvl="0" marL="457200" rtl="0" algn="l">
              <a:spcBef>
                <a:spcPts val="0"/>
              </a:spcBef>
              <a:spcAft>
                <a:spcPts val="0"/>
              </a:spcAft>
              <a:buSzPts val="1600"/>
              <a:buFont typeface="Oswald"/>
              <a:buChar char="●"/>
            </a:pPr>
            <a:r>
              <a:rPr lang="en" sz="1600">
                <a:latin typeface="Oswald"/>
                <a:ea typeface="Oswald"/>
                <a:cs typeface="Oswald"/>
                <a:sym typeface="Oswald"/>
              </a:rPr>
              <a:t>Bidirectional Long Short - Term Memory</a:t>
            </a:r>
            <a:endParaRPr sz="1600">
              <a:latin typeface="Oswald"/>
              <a:ea typeface="Oswald"/>
              <a:cs typeface="Oswald"/>
              <a:sym typeface="Oswald"/>
            </a:endParaRPr>
          </a:p>
          <a:p>
            <a:pPr indent="-330200" lvl="1" marL="914400" rtl="0" algn="l">
              <a:spcBef>
                <a:spcPts val="0"/>
              </a:spcBef>
              <a:spcAft>
                <a:spcPts val="0"/>
              </a:spcAft>
              <a:buSzPts val="1600"/>
              <a:buFont typeface="Oswald"/>
              <a:buChar char="○"/>
            </a:pPr>
            <a:r>
              <a:rPr lang="en" sz="1600">
                <a:solidFill>
                  <a:schemeClr val="accent4"/>
                </a:solidFill>
                <a:latin typeface="Oswald"/>
                <a:ea typeface="Oswald"/>
                <a:cs typeface="Oswald"/>
                <a:sym typeface="Oswald"/>
              </a:rPr>
              <a:t>Advantage:</a:t>
            </a:r>
            <a:r>
              <a:rPr lang="en" sz="1600">
                <a:latin typeface="Oswald"/>
                <a:ea typeface="Oswald"/>
                <a:cs typeface="Oswald"/>
                <a:sym typeface="Oswald"/>
              </a:rPr>
              <a:t> The bi-directional semantic dependencies can be better captured</a:t>
            </a:r>
            <a:endParaRPr sz="1600">
              <a:latin typeface="Oswald"/>
              <a:ea typeface="Oswald"/>
              <a:cs typeface="Oswald"/>
              <a:sym typeface="Oswald"/>
            </a:endParaRPr>
          </a:p>
          <a:p>
            <a:pPr indent="-330200" lvl="1" marL="914400" rtl="0" algn="l">
              <a:spcBef>
                <a:spcPts val="0"/>
              </a:spcBef>
              <a:spcAft>
                <a:spcPts val="0"/>
              </a:spcAft>
              <a:buSzPts val="1600"/>
              <a:buFont typeface="Oswald"/>
              <a:buChar char="○"/>
            </a:pPr>
            <a:r>
              <a:rPr lang="en" sz="1600">
                <a:solidFill>
                  <a:srgbClr val="990000"/>
                </a:solidFill>
                <a:latin typeface="Oswald"/>
                <a:ea typeface="Oswald"/>
                <a:cs typeface="Oswald"/>
                <a:sym typeface="Oswald"/>
              </a:rPr>
              <a:t>Disadvantage: </a:t>
            </a:r>
            <a:r>
              <a:rPr lang="en" sz="1600">
                <a:latin typeface="Oswald"/>
                <a:ea typeface="Oswald"/>
                <a:cs typeface="Oswald"/>
                <a:sym typeface="Oswald"/>
              </a:rPr>
              <a:t>Requires more time for training</a:t>
            </a:r>
            <a:endParaRPr sz="1600">
              <a:latin typeface="Oswald"/>
              <a:ea typeface="Oswald"/>
              <a:cs typeface="Oswald"/>
              <a:sym typeface="Oswald"/>
            </a:endParaRPr>
          </a:p>
          <a:p>
            <a:pPr indent="0" lvl="0" marL="0" rtl="0" algn="l">
              <a:spcBef>
                <a:spcPts val="0"/>
              </a:spcBef>
              <a:spcAft>
                <a:spcPts val="0"/>
              </a:spcAft>
              <a:buNone/>
            </a:pPr>
            <a:r>
              <a:t/>
            </a:r>
            <a:endParaRPr sz="1600">
              <a:latin typeface="Oswald"/>
              <a:ea typeface="Oswald"/>
              <a:cs typeface="Oswald"/>
              <a:sym typeface="Oswald"/>
            </a:endParaRPr>
          </a:p>
          <a:p>
            <a:pPr indent="-330200" lvl="0" marL="457200" rtl="0" algn="l">
              <a:spcBef>
                <a:spcPts val="0"/>
              </a:spcBef>
              <a:spcAft>
                <a:spcPts val="0"/>
              </a:spcAft>
              <a:buSzPts val="1600"/>
              <a:buFont typeface="Oswald"/>
              <a:buChar char="●"/>
            </a:pPr>
            <a:r>
              <a:rPr lang="en" sz="1600">
                <a:latin typeface="Oswald"/>
                <a:ea typeface="Oswald"/>
                <a:cs typeface="Oswald"/>
                <a:sym typeface="Oswald"/>
              </a:rPr>
              <a:t>Additional Dense Layer with Sigmoid to output probabilities for multiple labels</a:t>
            </a:r>
            <a:endParaRPr sz="1600">
              <a:latin typeface="Oswald"/>
              <a:ea typeface="Oswald"/>
              <a:cs typeface="Oswald"/>
              <a:sym typeface="Oswald"/>
            </a:endParaRPr>
          </a:p>
        </p:txBody>
      </p:sp>
      <p:sp>
        <p:nvSpPr>
          <p:cNvPr id="125" name="Google Shape;125;p18"/>
          <p:cNvSpPr txBox="1"/>
          <p:nvPr/>
        </p:nvSpPr>
        <p:spPr>
          <a:xfrm>
            <a:off x="8082650" y="3832800"/>
            <a:ext cx="8838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Oswald"/>
                <a:ea typeface="Oswald"/>
                <a:cs typeface="Oswald"/>
                <a:sym typeface="Oswald"/>
              </a:rPr>
              <a:t>GloVe</a:t>
            </a:r>
            <a:endParaRPr>
              <a:latin typeface="Oswald"/>
              <a:ea typeface="Oswald"/>
              <a:cs typeface="Oswald"/>
              <a:sym typeface="Oswald"/>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9" name="Shape 129"/>
        <p:cNvGrpSpPr/>
        <p:nvPr/>
      </p:nvGrpSpPr>
      <p:grpSpPr>
        <a:xfrm>
          <a:off x="0" y="0"/>
          <a:ext cx="0" cy="0"/>
          <a:chOff x="0" y="0"/>
          <a:chExt cx="0" cy="0"/>
        </a:xfrm>
      </p:grpSpPr>
      <p:sp>
        <p:nvSpPr>
          <p:cNvPr id="130" name="Google Shape;130;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Choosing the threshold</a:t>
            </a:r>
            <a:endParaRPr/>
          </a:p>
        </p:txBody>
      </p:sp>
      <p:pic>
        <p:nvPicPr>
          <p:cNvPr id="131" name="Google Shape;131;p19"/>
          <p:cNvPicPr preferRelativeResize="0"/>
          <p:nvPr/>
        </p:nvPicPr>
        <p:blipFill>
          <a:blip r:embed="rId3">
            <a:alphaModFix/>
          </a:blip>
          <a:stretch>
            <a:fillRect/>
          </a:stretch>
        </p:blipFill>
        <p:spPr>
          <a:xfrm>
            <a:off x="3555350" y="1463800"/>
            <a:ext cx="5017924" cy="2819400"/>
          </a:xfrm>
          <a:prstGeom prst="rect">
            <a:avLst/>
          </a:prstGeom>
          <a:noFill/>
          <a:ln>
            <a:noFill/>
          </a:ln>
        </p:spPr>
      </p:pic>
      <p:sp>
        <p:nvSpPr>
          <p:cNvPr id="132" name="Google Shape;132;p19"/>
          <p:cNvSpPr txBox="1"/>
          <p:nvPr/>
        </p:nvSpPr>
        <p:spPr>
          <a:xfrm>
            <a:off x="427875" y="1463800"/>
            <a:ext cx="2827800" cy="3124500"/>
          </a:xfrm>
          <a:prstGeom prst="rect">
            <a:avLst/>
          </a:prstGeom>
          <a:noFill/>
          <a:ln>
            <a:noFill/>
          </a:ln>
        </p:spPr>
        <p:txBody>
          <a:bodyPr anchorCtr="0" anchor="t" bIns="91425" lIns="91425" spcFirstLastPara="1" rIns="91425" wrap="square" tIns="91425">
            <a:spAutoFit/>
          </a:bodyPr>
          <a:lstStyle/>
          <a:p>
            <a:pPr indent="-336550" lvl="0" marL="457200" rtl="0" algn="just">
              <a:lnSpc>
                <a:spcPct val="150000"/>
              </a:lnSpc>
              <a:spcBef>
                <a:spcPts val="0"/>
              </a:spcBef>
              <a:spcAft>
                <a:spcPts val="0"/>
              </a:spcAft>
              <a:buSzPts val="1700"/>
              <a:buFont typeface="Oswald"/>
              <a:buChar char="●"/>
            </a:pPr>
            <a:r>
              <a:rPr lang="en">
                <a:solidFill>
                  <a:schemeClr val="dk2"/>
                </a:solidFill>
                <a:latin typeface="Oswald"/>
                <a:ea typeface="Oswald"/>
                <a:cs typeface="Oswald"/>
                <a:sym typeface="Oswald"/>
              </a:rPr>
              <a:t>One tweet can be labeled with multiple sentiments that have probabilities above the threshold. </a:t>
            </a:r>
            <a:endParaRPr>
              <a:solidFill>
                <a:schemeClr val="dk2"/>
              </a:solidFill>
              <a:latin typeface="Oswald"/>
              <a:ea typeface="Oswald"/>
              <a:cs typeface="Oswald"/>
              <a:sym typeface="Oswald"/>
            </a:endParaRPr>
          </a:p>
          <a:p>
            <a:pPr indent="-336550" lvl="0" marL="457200" rtl="0" algn="just">
              <a:lnSpc>
                <a:spcPct val="150000"/>
              </a:lnSpc>
              <a:spcBef>
                <a:spcPts val="0"/>
              </a:spcBef>
              <a:spcAft>
                <a:spcPts val="0"/>
              </a:spcAft>
              <a:buSzPts val="1700"/>
              <a:buFont typeface="Oswald"/>
              <a:buChar char="●"/>
            </a:pPr>
            <a:r>
              <a:rPr lang="en">
                <a:solidFill>
                  <a:schemeClr val="dk2"/>
                </a:solidFill>
                <a:latin typeface="Oswald"/>
                <a:ea typeface="Oswald"/>
                <a:cs typeface="Oswald"/>
                <a:sym typeface="Oswald"/>
              </a:rPr>
              <a:t>We have chosen the threshold to be 0.37 based on the accuracy and f1 micro score. The accuracy and f1 micro score decrease after 0.37. </a:t>
            </a:r>
            <a:endParaRPr>
              <a:solidFill>
                <a:schemeClr val="dk2"/>
              </a:solidFill>
              <a:latin typeface="Oswald"/>
              <a:ea typeface="Oswald"/>
              <a:cs typeface="Oswald"/>
              <a:sym typeface="Oswald"/>
            </a:endParaRPr>
          </a:p>
          <a:p>
            <a:pPr indent="0" lvl="0" marL="457200" rtl="0" algn="l">
              <a:spcBef>
                <a:spcPts val="0"/>
              </a:spcBef>
              <a:spcAft>
                <a:spcPts val="0"/>
              </a:spcAft>
              <a:buNone/>
            </a:pPr>
            <a:r>
              <a:t/>
            </a:r>
            <a:endParaRPr>
              <a:latin typeface="Playfair Display"/>
              <a:ea typeface="Playfair Display"/>
              <a:cs typeface="Playfair Display"/>
              <a:sym typeface="Playfair Display"/>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6" name="Shape 136"/>
        <p:cNvGrpSpPr/>
        <p:nvPr/>
      </p:nvGrpSpPr>
      <p:grpSpPr>
        <a:xfrm>
          <a:off x="0" y="0"/>
          <a:ext cx="0" cy="0"/>
          <a:chOff x="0" y="0"/>
          <a:chExt cx="0" cy="0"/>
        </a:xfrm>
      </p:grpSpPr>
      <p:sp>
        <p:nvSpPr>
          <p:cNvPr id="137" name="Google Shape;137;p20"/>
          <p:cNvSpPr txBox="1"/>
          <p:nvPr>
            <p:ph type="title"/>
          </p:nvPr>
        </p:nvSpPr>
        <p:spPr>
          <a:xfrm>
            <a:off x="311700" y="4194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Result Example </a:t>
            </a:r>
            <a:endParaRPr/>
          </a:p>
        </p:txBody>
      </p:sp>
      <p:pic>
        <p:nvPicPr>
          <p:cNvPr id="138" name="Google Shape;138;p20"/>
          <p:cNvPicPr preferRelativeResize="0"/>
          <p:nvPr/>
        </p:nvPicPr>
        <p:blipFill>
          <a:blip r:embed="rId3">
            <a:alphaModFix/>
          </a:blip>
          <a:stretch>
            <a:fillRect/>
          </a:stretch>
        </p:blipFill>
        <p:spPr>
          <a:xfrm>
            <a:off x="326125" y="1369425"/>
            <a:ext cx="4109526" cy="877225"/>
          </a:xfrm>
          <a:prstGeom prst="rect">
            <a:avLst/>
          </a:prstGeom>
          <a:noFill/>
          <a:ln>
            <a:noFill/>
          </a:ln>
        </p:spPr>
      </p:pic>
      <p:sp>
        <p:nvSpPr>
          <p:cNvPr id="139" name="Google Shape;139;p20"/>
          <p:cNvSpPr/>
          <p:nvPr/>
        </p:nvSpPr>
        <p:spPr>
          <a:xfrm>
            <a:off x="4947325" y="1586163"/>
            <a:ext cx="682500" cy="384000"/>
          </a:xfrm>
          <a:prstGeom prst="rightArrow">
            <a:avLst>
              <a:gd fmla="val 50000" name="adj1"/>
              <a:gd fmla="val 50000" name="adj2"/>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0" name="Google Shape;140;p20"/>
          <p:cNvSpPr txBox="1"/>
          <p:nvPr/>
        </p:nvSpPr>
        <p:spPr>
          <a:xfrm>
            <a:off x="6141500" y="1578063"/>
            <a:ext cx="2047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Playfair Display"/>
                <a:ea typeface="Playfair Display"/>
                <a:cs typeface="Playfair Display"/>
                <a:sym typeface="Playfair Display"/>
              </a:rPr>
              <a:t>JOY 😄</a:t>
            </a:r>
            <a:endParaRPr b="1">
              <a:latin typeface="Playfair Display"/>
              <a:ea typeface="Playfair Display"/>
              <a:cs typeface="Playfair Display"/>
              <a:sym typeface="Playfair Display"/>
            </a:endParaRPr>
          </a:p>
        </p:txBody>
      </p:sp>
      <p:sp>
        <p:nvSpPr>
          <p:cNvPr id="141" name="Google Shape;141;p20"/>
          <p:cNvSpPr txBox="1"/>
          <p:nvPr/>
        </p:nvSpPr>
        <p:spPr>
          <a:xfrm>
            <a:off x="6141500" y="3141341"/>
            <a:ext cx="224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Playfair Display"/>
                <a:ea typeface="Playfair Display"/>
                <a:cs typeface="Playfair Display"/>
                <a:sym typeface="Playfair Display"/>
              </a:rPr>
              <a:t>DISGUST 🤮, ANGER 😠</a:t>
            </a:r>
            <a:endParaRPr b="1">
              <a:latin typeface="Playfair Display"/>
              <a:ea typeface="Playfair Display"/>
              <a:cs typeface="Playfair Display"/>
              <a:sym typeface="Playfair Display"/>
            </a:endParaRPr>
          </a:p>
        </p:txBody>
      </p:sp>
      <p:sp>
        <p:nvSpPr>
          <p:cNvPr id="142" name="Google Shape;142;p20"/>
          <p:cNvSpPr/>
          <p:nvPr/>
        </p:nvSpPr>
        <p:spPr>
          <a:xfrm>
            <a:off x="4947325" y="3149441"/>
            <a:ext cx="682500" cy="384000"/>
          </a:xfrm>
          <a:prstGeom prst="rightArrow">
            <a:avLst>
              <a:gd fmla="val 50000" name="adj1"/>
              <a:gd fmla="val 50000" name="adj2"/>
            </a:avLst>
          </a:prstGeom>
          <a:solidFill>
            <a:schemeClr val="dk1"/>
          </a:solidFill>
          <a:ln cap="flat" cmpd="sng" w="9525">
            <a:solidFill>
              <a:schemeClr val="l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43" name="Google Shape;143;p20"/>
          <p:cNvPicPr preferRelativeResize="0"/>
          <p:nvPr/>
        </p:nvPicPr>
        <p:blipFill>
          <a:blip r:embed="rId4">
            <a:alphaModFix/>
          </a:blip>
          <a:stretch>
            <a:fillRect/>
          </a:stretch>
        </p:blipFill>
        <p:spPr>
          <a:xfrm>
            <a:off x="312800" y="2703850"/>
            <a:ext cx="4122851" cy="1513033"/>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7" name="Shape 147"/>
        <p:cNvGrpSpPr/>
        <p:nvPr/>
      </p:nvGrpSpPr>
      <p:grpSpPr>
        <a:xfrm>
          <a:off x="0" y="0"/>
          <a:ext cx="0" cy="0"/>
          <a:chOff x="0" y="0"/>
          <a:chExt cx="0" cy="0"/>
        </a:xfrm>
      </p:grpSpPr>
      <p:sp>
        <p:nvSpPr>
          <p:cNvPr id="148" name="Google Shape;148;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Time trend of sentiments</a:t>
            </a:r>
            <a:endParaRPr/>
          </a:p>
        </p:txBody>
      </p:sp>
      <p:pic>
        <p:nvPicPr>
          <p:cNvPr id="149" name="Google Shape;149;p21"/>
          <p:cNvPicPr preferRelativeResize="0"/>
          <p:nvPr/>
        </p:nvPicPr>
        <p:blipFill rotWithShape="1">
          <a:blip r:embed="rId3">
            <a:alphaModFix/>
          </a:blip>
          <a:srcRect b="0" l="950" r="-950" t="0"/>
          <a:stretch/>
        </p:blipFill>
        <p:spPr>
          <a:xfrm>
            <a:off x="3202675" y="1026925"/>
            <a:ext cx="5941325" cy="3600526"/>
          </a:xfrm>
          <a:prstGeom prst="rect">
            <a:avLst/>
          </a:prstGeom>
          <a:noFill/>
          <a:ln>
            <a:noFill/>
          </a:ln>
        </p:spPr>
      </p:pic>
      <p:pic>
        <p:nvPicPr>
          <p:cNvPr id="150" name="Google Shape;150;p21"/>
          <p:cNvPicPr preferRelativeResize="0"/>
          <p:nvPr/>
        </p:nvPicPr>
        <p:blipFill>
          <a:blip r:embed="rId4">
            <a:alphaModFix/>
          </a:blip>
          <a:stretch>
            <a:fillRect/>
          </a:stretch>
        </p:blipFill>
        <p:spPr>
          <a:xfrm>
            <a:off x="8083950" y="1464625"/>
            <a:ext cx="1010475" cy="2595550"/>
          </a:xfrm>
          <a:prstGeom prst="rect">
            <a:avLst/>
          </a:prstGeom>
          <a:noFill/>
          <a:ln>
            <a:noFill/>
          </a:ln>
        </p:spPr>
      </p:pic>
      <p:sp>
        <p:nvSpPr>
          <p:cNvPr id="151" name="Google Shape;151;p21"/>
          <p:cNvSpPr txBox="1"/>
          <p:nvPr/>
        </p:nvSpPr>
        <p:spPr>
          <a:xfrm>
            <a:off x="78775" y="1248000"/>
            <a:ext cx="3123900" cy="3386400"/>
          </a:xfrm>
          <a:prstGeom prst="rect">
            <a:avLst/>
          </a:prstGeom>
          <a:noFill/>
          <a:ln>
            <a:noFill/>
          </a:ln>
        </p:spPr>
        <p:txBody>
          <a:bodyPr anchorCtr="0" anchor="t" bIns="91425" lIns="91425" spcFirstLastPara="1" rIns="91425" wrap="square" tIns="91425">
            <a:spAutoFit/>
          </a:bodyPr>
          <a:lstStyle/>
          <a:p>
            <a:pPr indent="-330200" lvl="0" marL="457200" rtl="0" algn="l">
              <a:spcBef>
                <a:spcPts val="0"/>
              </a:spcBef>
              <a:spcAft>
                <a:spcPts val="0"/>
              </a:spcAft>
              <a:buSzPts val="1600"/>
              <a:buFont typeface="Oswald"/>
              <a:buChar char="●"/>
            </a:pPr>
            <a:r>
              <a:rPr lang="en" sz="1600">
                <a:latin typeface="Oswald"/>
                <a:ea typeface="Oswald"/>
                <a:cs typeface="Oswald"/>
                <a:sym typeface="Oswald"/>
              </a:rPr>
              <a:t>11 sentiments have been captured</a:t>
            </a:r>
            <a:endParaRPr sz="1600">
              <a:latin typeface="Oswald"/>
              <a:ea typeface="Oswald"/>
              <a:cs typeface="Oswald"/>
              <a:sym typeface="Oswald"/>
            </a:endParaRPr>
          </a:p>
          <a:p>
            <a:pPr indent="0" lvl="0" marL="0" rtl="0" algn="l">
              <a:spcBef>
                <a:spcPts val="0"/>
              </a:spcBef>
              <a:spcAft>
                <a:spcPts val="0"/>
              </a:spcAft>
              <a:buNone/>
            </a:pPr>
            <a:r>
              <a:t/>
            </a:r>
            <a:endParaRPr sz="1600">
              <a:latin typeface="Oswald"/>
              <a:ea typeface="Oswald"/>
              <a:cs typeface="Oswald"/>
              <a:sym typeface="Oswald"/>
            </a:endParaRPr>
          </a:p>
          <a:p>
            <a:pPr indent="-330200" lvl="0" marL="457200" rtl="0" algn="l">
              <a:spcBef>
                <a:spcPts val="0"/>
              </a:spcBef>
              <a:spcAft>
                <a:spcPts val="0"/>
              </a:spcAft>
              <a:buSzPts val="1600"/>
              <a:buFont typeface="Oswald"/>
              <a:buChar char="●"/>
            </a:pPr>
            <a:r>
              <a:rPr lang="en" sz="1600">
                <a:latin typeface="Oswald"/>
                <a:ea typeface="Oswald"/>
                <a:cs typeface="Oswald"/>
                <a:sym typeface="Oswald"/>
              </a:rPr>
              <a:t>Top 3 sentiments:</a:t>
            </a:r>
            <a:endParaRPr sz="1600">
              <a:latin typeface="Oswald"/>
              <a:ea typeface="Oswald"/>
              <a:cs typeface="Oswald"/>
              <a:sym typeface="Oswald"/>
            </a:endParaRPr>
          </a:p>
          <a:p>
            <a:pPr indent="-330200" lvl="1" marL="914400" rtl="0" algn="l">
              <a:spcBef>
                <a:spcPts val="0"/>
              </a:spcBef>
              <a:spcAft>
                <a:spcPts val="0"/>
              </a:spcAft>
              <a:buSzPts val="1600"/>
              <a:buFont typeface="Oswald"/>
              <a:buChar char="○"/>
            </a:pPr>
            <a:r>
              <a:rPr lang="en" sz="1600">
                <a:latin typeface="Oswald"/>
                <a:ea typeface="Oswald"/>
                <a:cs typeface="Oswald"/>
                <a:sym typeface="Oswald"/>
              </a:rPr>
              <a:t>1. Disgust</a:t>
            </a:r>
            <a:r>
              <a:rPr lang="en" sz="1600">
                <a:latin typeface="Oswald"/>
                <a:ea typeface="Oswald"/>
                <a:cs typeface="Oswald"/>
                <a:sym typeface="Oswald"/>
              </a:rPr>
              <a:t> </a:t>
            </a:r>
            <a:endParaRPr sz="1600">
              <a:latin typeface="Oswald"/>
              <a:ea typeface="Oswald"/>
              <a:cs typeface="Oswald"/>
              <a:sym typeface="Oswald"/>
            </a:endParaRPr>
          </a:p>
          <a:p>
            <a:pPr indent="-330200" lvl="1" marL="914400" rtl="0" algn="l">
              <a:spcBef>
                <a:spcPts val="0"/>
              </a:spcBef>
              <a:spcAft>
                <a:spcPts val="0"/>
              </a:spcAft>
              <a:buSzPts val="1600"/>
              <a:buFont typeface="Oswald"/>
              <a:buChar char="○"/>
            </a:pPr>
            <a:r>
              <a:rPr lang="en" sz="1600">
                <a:latin typeface="Oswald"/>
                <a:ea typeface="Oswald"/>
                <a:cs typeface="Oswald"/>
                <a:sym typeface="Oswald"/>
              </a:rPr>
              <a:t>2. Fear</a:t>
            </a:r>
            <a:endParaRPr sz="1600">
              <a:latin typeface="Oswald"/>
              <a:ea typeface="Oswald"/>
              <a:cs typeface="Oswald"/>
              <a:sym typeface="Oswald"/>
            </a:endParaRPr>
          </a:p>
          <a:p>
            <a:pPr indent="-330200" lvl="1" marL="914400" rtl="0" algn="l">
              <a:spcBef>
                <a:spcPts val="0"/>
              </a:spcBef>
              <a:spcAft>
                <a:spcPts val="0"/>
              </a:spcAft>
              <a:buSzPts val="1600"/>
              <a:buFont typeface="Oswald"/>
              <a:buChar char="○"/>
            </a:pPr>
            <a:r>
              <a:rPr lang="en" sz="1600">
                <a:latin typeface="Oswald"/>
                <a:ea typeface="Oswald"/>
                <a:cs typeface="Oswald"/>
                <a:sym typeface="Oswald"/>
              </a:rPr>
              <a:t>3. Joy</a:t>
            </a:r>
            <a:endParaRPr sz="1600">
              <a:latin typeface="Oswald"/>
              <a:ea typeface="Oswald"/>
              <a:cs typeface="Oswald"/>
              <a:sym typeface="Oswald"/>
            </a:endParaRPr>
          </a:p>
          <a:p>
            <a:pPr indent="-330200" lvl="0" marL="457200" rtl="0" algn="l">
              <a:spcBef>
                <a:spcPts val="0"/>
              </a:spcBef>
              <a:spcAft>
                <a:spcPts val="0"/>
              </a:spcAft>
              <a:buSzPts val="1600"/>
              <a:buFont typeface="Oswald"/>
              <a:buChar char="●"/>
            </a:pPr>
            <a:r>
              <a:rPr lang="en" sz="1600">
                <a:latin typeface="Oswald"/>
                <a:ea typeface="Oswald"/>
                <a:cs typeface="Oswald"/>
                <a:sym typeface="Oswald"/>
              </a:rPr>
              <a:t>Changes over time:</a:t>
            </a:r>
            <a:endParaRPr sz="1600">
              <a:latin typeface="Oswald"/>
              <a:ea typeface="Oswald"/>
              <a:cs typeface="Oswald"/>
              <a:sym typeface="Oswald"/>
            </a:endParaRPr>
          </a:p>
          <a:p>
            <a:pPr indent="-330200" lvl="1" marL="914400" rtl="0" algn="l">
              <a:spcBef>
                <a:spcPts val="0"/>
              </a:spcBef>
              <a:spcAft>
                <a:spcPts val="0"/>
              </a:spcAft>
              <a:buSzPts val="1600"/>
              <a:buFont typeface="Oswald"/>
              <a:buChar char="○"/>
            </a:pPr>
            <a:r>
              <a:rPr lang="en" sz="1600">
                <a:latin typeface="Oswald"/>
                <a:ea typeface="Oswald"/>
                <a:cs typeface="Oswald"/>
                <a:sym typeface="Oswald"/>
              </a:rPr>
              <a:t>Gradual decrease for negative sentiments</a:t>
            </a:r>
            <a:endParaRPr sz="1600">
              <a:latin typeface="Oswald"/>
              <a:ea typeface="Oswald"/>
              <a:cs typeface="Oswald"/>
              <a:sym typeface="Oswald"/>
            </a:endParaRPr>
          </a:p>
          <a:p>
            <a:pPr indent="-330200" lvl="1" marL="914400" rtl="0" algn="l">
              <a:spcBef>
                <a:spcPts val="0"/>
              </a:spcBef>
              <a:spcAft>
                <a:spcPts val="0"/>
              </a:spcAft>
              <a:buSzPts val="1600"/>
              <a:buFont typeface="Oswald"/>
              <a:buChar char="○"/>
            </a:pPr>
            <a:r>
              <a:rPr lang="en" sz="1600">
                <a:latin typeface="Oswald"/>
                <a:ea typeface="Oswald"/>
                <a:cs typeface="Oswald"/>
                <a:sym typeface="Oswald"/>
              </a:rPr>
              <a:t>Gradual increasing trend for positive sentiments</a:t>
            </a:r>
            <a:endParaRPr sz="1600">
              <a:latin typeface="Oswald"/>
              <a:ea typeface="Oswald"/>
              <a:cs typeface="Oswald"/>
              <a:sym typeface="Oswald"/>
            </a:endParaRPr>
          </a:p>
          <a:p>
            <a:pPr indent="0" lvl="0" marL="0" rtl="0" algn="l">
              <a:spcBef>
                <a:spcPts val="0"/>
              </a:spcBef>
              <a:spcAft>
                <a:spcPts val="0"/>
              </a:spcAft>
              <a:buNone/>
            </a:pPr>
            <a:r>
              <a:t/>
            </a:r>
            <a:endParaRPr sz="1600">
              <a:latin typeface="Oswald"/>
              <a:ea typeface="Oswald"/>
              <a:cs typeface="Oswald"/>
              <a:sym typeface="Oswald"/>
            </a:endParaRPr>
          </a:p>
        </p:txBody>
      </p:sp>
      <p:sp>
        <p:nvSpPr>
          <p:cNvPr id="152" name="Google Shape;152;p21"/>
          <p:cNvSpPr txBox="1"/>
          <p:nvPr/>
        </p:nvSpPr>
        <p:spPr>
          <a:xfrm>
            <a:off x="5380175" y="4556600"/>
            <a:ext cx="639000" cy="323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Time</a:t>
            </a:r>
            <a:endParaRPr sz="9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Pop">
  <a:themeElements>
    <a:clrScheme name="Pop">
      <a:dk1>
        <a:srgbClr val="FFD700"/>
      </a:dk1>
      <a:lt1>
        <a:srgbClr val="FFFFFF"/>
      </a:lt1>
      <a:dk2>
        <a:srgbClr val="000000"/>
      </a:dk2>
      <a:lt2>
        <a:srgbClr val="D9D9D9"/>
      </a:lt2>
      <a:accent1>
        <a:srgbClr val="666666"/>
      </a:accent1>
      <a:accent2>
        <a:srgbClr val="483165"/>
      </a:accent2>
      <a:accent3>
        <a:srgbClr val="EB1E95"/>
      </a:accent3>
      <a:accent4>
        <a:srgbClr val="0057B7"/>
      </a:accent4>
      <a:accent5>
        <a:srgbClr val="0F9D58"/>
      </a:accent5>
      <a:accent6>
        <a:srgbClr val="9C27B0"/>
      </a:accent6>
      <a:hlink>
        <a:srgbClr val="0F9D58"/>
      </a:hlink>
      <a:folHlink>
        <a:srgbClr val="0F9D5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